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8" r:id="rId1"/>
  </p:sldMasterIdLst>
  <p:notesMasterIdLst>
    <p:notesMasterId r:id="rId39"/>
  </p:notesMasterIdLst>
  <p:sldIdLst>
    <p:sldId id="287" r:id="rId2"/>
    <p:sldId id="283" r:id="rId3"/>
    <p:sldId id="295" r:id="rId4"/>
    <p:sldId id="329" r:id="rId5"/>
    <p:sldId id="331" r:id="rId6"/>
    <p:sldId id="326" r:id="rId7"/>
    <p:sldId id="327" r:id="rId8"/>
    <p:sldId id="312" r:id="rId9"/>
    <p:sldId id="328" r:id="rId10"/>
    <p:sldId id="322" r:id="rId11"/>
    <p:sldId id="298" r:id="rId12"/>
    <p:sldId id="342" r:id="rId13"/>
    <p:sldId id="343" r:id="rId14"/>
    <p:sldId id="344" r:id="rId15"/>
    <p:sldId id="345" r:id="rId16"/>
    <p:sldId id="346" r:id="rId17"/>
    <p:sldId id="335" r:id="rId18"/>
    <p:sldId id="325" r:id="rId19"/>
    <p:sldId id="336" r:id="rId20"/>
    <p:sldId id="337" r:id="rId21"/>
    <p:sldId id="338" r:id="rId22"/>
    <p:sldId id="341" r:id="rId23"/>
    <p:sldId id="348" r:id="rId24"/>
    <p:sldId id="349" r:id="rId25"/>
    <p:sldId id="354" r:id="rId26"/>
    <p:sldId id="350" r:id="rId27"/>
    <p:sldId id="352" r:id="rId28"/>
    <p:sldId id="353" r:id="rId29"/>
    <p:sldId id="339" r:id="rId30"/>
    <p:sldId id="330" r:id="rId31"/>
    <p:sldId id="355" r:id="rId32"/>
    <p:sldId id="359" r:id="rId33"/>
    <p:sldId id="340" r:id="rId34"/>
    <p:sldId id="357" r:id="rId35"/>
    <p:sldId id="358" r:id="rId36"/>
    <p:sldId id="360" r:id="rId37"/>
    <p:sldId id="277" r:id="rId38"/>
  </p:sldIdLst>
  <p:sldSz cx="9144000" cy="6858000" type="screen4x3"/>
  <p:notesSz cx="6805613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5408"/>
    <a:srgbClr val="FF7D25"/>
    <a:srgbClr val="FF6600"/>
    <a:srgbClr val="FF9933"/>
    <a:srgbClr val="FF6E00"/>
    <a:srgbClr val="FF873C"/>
    <a:srgbClr val="FF963C"/>
    <a:srgbClr val="FF9999"/>
    <a:srgbClr val="FD7C35"/>
    <a:srgbClr val="FF8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0" autoAdjust="0"/>
    <p:restoredTop sz="86364" autoAdjust="0"/>
  </p:normalViewPr>
  <p:slideViewPr>
    <p:cSldViewPr>
      <p:cViewPr varScale="1">
        <p:scale>
          <a:sx n="206" d="100"/>
          <a:sy n="206" d="100"/>
        </p:scale>
        <p:origin x="-1552" y="-104"/>
      </p:cViewPr>
      <p:guideLst>
        <p:guide orient="horz" pos="391"/>
        <p:guide orient="horz" pos="2795"/>
        <p:guide orient="horz" pos="4110"/>
        <p:guide pos="2880"/>
        <p:guide pos="5507"/>
        <p:guide pos="1127"/>
        <p:guide pos="267"/>
        <p:guide pos="14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3390" y="-108"/>
      </p:cViewPr>
      <p:guideLst>
        <p:guide orient="horz" pos="3130"/>
        <p:guide pos="2143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5%20FEELUX\2015%20&#51228;5&#54924;%20&#54596;&#47337;&#49828;%20&#51312;&#47749;&#46356;&#51088;&#51064;%20&#44277;&#47784;&#51204;\&#51068;&#48152;&#51064;%20&#51217;&#49688;%20&#54644;&#50808;&#51217;&#49688;%205&#45380;&#44036;%20&#52628;&#5106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5%20FEELUX\2015%20&#51228;5&#54924;%20&#54596;&#47337;&#49828;%20&#51312;&#47749;&#46356;&#51088;&#51064;%20&#44277;&#47784;&#51204;\&#51068;&#48152;&#51064;%20&#51217;&#49688;%20&#54644;&#50808;&#51217;&#49688;%205&#45380;&#44036;%20&#52628;&#5106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5%20FEELUX\2015%20&#51228;5&#54924;%20&#54596;&#47337;&#49828;%20&#51312;&#47749;&#46356;&#51088;&#51064;%20&#44277;&#47784;&#51204;\&#51068;&#48152;&#51064;%20&#51217;&#49688;%20&#54644;&#50808;&#51217;&#49688;%205&#45380;&#44036;%20&#52628;&#51060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2015%20FEELUX\2015%20&#51228;5&#54924;%20&#54596;&#47337;&#49828;%20&#51312;&#47749;&#46356;&#51088;&#51064;%20&#44277;&#47784;&#51204;\&#51068;&#48152;&#51064;%20&#51217;&#49688;%20&#54644;&#50808;&#51217;&#49688;%205&#45380;&#44036;%20&#52628;&#5106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Sheet1!$C$29:$C$36</c:f>
              <c:strCache>
                <c:ptCount val="8"/>
                <c:pt idx="0">
                  <c:v>강원</c:v>
                </c:pt>
                <c:pt idx="1">
                  <c:v>경기</c:v>
                </c:pt>
                <c:pt idx="2">
                  <c:v>경상</c:v>
                </c:pt>
                <c:pt idx="3">
                  <c:v>서울</c:v>
                </c:pt>
                <c:pt idx="4">
                  <c:v>전라</c:v>
                </c:pt>
                <c:pt idx="5">
                  <c:v>제주</c:v>
                </c:pt>
                <c:pt idx="6">
                  <c:v>충청</c:v>
                </c:pt>
                <c:pt idx="7">
                  <c:v>해외</c:v>
                </c:pt>
              </c:strCache>
            </c:strRef>
          </c:cat>
          <c:val>
            <c:numRef>
              <c:f>Sheet1!$D$29:$D$36</c:f>
              <c:numCache>
                <c:formatCode>General</c:formatCode>
                <c:ptCount val="8"/>
                <c:pt idx="1">
                  <c:v>29.0</c:v>
                </c:pt>
                <c:pt idx="2">
                  <c:v>2.0</c:v>
                </c:pt>
                <c:pt idx="3">
                  <c:v>59.0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Sheet1!$G$29:$G$36</c:f>
              <c:strCache>
                <c:ptCount val="8"/>
                <c:pt idx="0">
                  <c:v>강원</c:v>
                </c:pt>
                <c:pt idx="1">
                  <c:v>경기</c:v>
                </c:pt>
                <c:pt idx="2">
                  <c:v>경상</c:v>
                </c:pt>
                <c:pt idx="3">
                  <c:v>서울</c:v>
                </c:pt>
                <c:pt idx="4">
                  <c:v>전라</c:v>
                </c:pt>
                <c:pt idx="5">
                  <c:v>제주</c:v>
                </c:pt>
                <c:pt idx="6">
                  <c:v>충청</c:v>
                </c:pt>
                <c:pt idx="7">
                  <c:v>해외</c:v>
                </c:pt>
              </c:strCache>
            </c:strRef>
          </c:cat>
          <c:val>
            <c:numRef>
              <c:f>Sheet1!$H$29:$H$36</c:f>
              <c:numCache>
                <c:formatCode>General</c:formatCode>
                <c:ptCount val="8"/>
                <c:pt idx="1">
                  <c:v>49.0</c:v>
                </c:pt>
                <c:pt idx="3">
                  <c:v>58.0</c:v>
                </c:pt>
                <c:pt idx="6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63500" h="25400"/>
            </a:sp3d>
          </c:spPr>
          <c:cat>
            <c:strRef>
              <c:f>Sheet1!$A$2:$A$10</c:f>
              <c:strCache>
                <c:ptCount val="8"/>
                <c:pt idx="0">
                  <c:v>강원</c:v>
                </c:pt>
                <c:pt idx="1">
                  <c:v>경기</c:v>
                </c:pt>
                <c:pt idx="2">
                  <c:v>경상</c:v>
                </c:pt>
                <c:pt idx="3">
                  <c:v>서울</c:v>
                </c:pt>
                <c:pt idx="4">
                  <c:v>전라</c:v>
                </c:pt>
                <c:pt idx="5">
                  <c:v>제주</c:v>
                </c:pt>
                <c:pt idx="6">
                  <c:v>충청</c:v>
                </c:pt>
                <c:pt idx="7">
                  <c:v>해외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0.0</c:v>
                </c:pt>
                <c:pt idx="1">
                  <c:v>35.0</c:v>
                </c:pt>
                <c:pt idx="2">
                  <c:v>21.0</c:v>
                </c:pt>
                <c:pt idx="3">
                  <c:v>33.0</c:v>
                </c:pt>
                <c:pt idx="4">
                  <c:v>4.0</c:v>
                </c:pt>
                <c:pt idx="5">
                  <c:v>0.0</c:v>
                </c:pt>
                <c:pt idx="6">
                  <c:v>7.0</c:v>
                </c:pt>
                <c:pt idx="7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Sheet1!$G$40:$G$47</c:f>
              <c:strCache>
                <c:ptCount val="8"/>
                <c:pt idx="0">
                  <c:v>강원</c:v>
                </c:pt>
                <c:pt idx="1">
                  <c:v>경기</c:v>
                </c:pt>
                <c:pt idx="2">
                  <c:v>경상</c:v>
                </c:pt>
                <c:pt idx="3">
                  <c:v>서울</c:v>
                </c:pt>
                <c:pt idx="4">
                  <c:v>전라</c:v>
                </c:pt>
                <c:pt idx="5">
                  <c:v>제주</c:v>
                </c:pt>
                <c:pt idx="6">
                  <c:v>충청</c:v>
                </c:pt>
                <c:pt idx="7">
                  <c:v>해외</c:v>
                </c:pt>
              </c:strCache>
            </c:strRef>
          </c:cat>
          <c:val>
            <c:numRef>
              <c:f>Sheet1!$H$40:$H$47</c:f>
              <c:numCache>
                <c:formatCode>General</c:formatCode>
                <c:ptCount val="8"/>
                <c:pt idx="0">
                  <c:v>15.0</c:v>
                </c:pt>
                <c:pt idx="1">
                  <c:v>61.0</c:v>
                </c:pt>
                <c:pt idx="2">
                  <c:v>76.0</c:v>
                </c:pt>
                <c:pt idx="3">
                  <c:v>92.0</c:v>
                </c:pt>
                <c:pt idx="4">
                  <c:v>15.0</c:v>
                </c:pt>
                <c:pt idx="5">
                  <c:v>5.0</c:v>
                </c:pt>
                <c:pt idx="6">
                  <c:v>55.0</c:v>
                </c:pt>
                <c:pt idx="7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Sheet1!$K$40:$K$47</c:f>
              <c:strCache>
                <c:ptCount val="8"/>
                <c:pt idx="0">
                  <c:v>강원</c:v>
                </c:pt>
                <c:pt idx="1">
                  <c:v>경기</c:v>
                </c:pt>
                <c:pt idx="2">
                  <c:v>경상</c:v>
                </c:pt>
                <c:pt idx="3">
                  <c:v>서울</c:v>
                </c:pt>
                <c:pt idx="4">
                  <c:v>전라</c:v>
                </c:pt>
                <c:pt idx="5">
                  <c:v>제주</c:v>
                </c:pt>
                <c:pt idx="6">
                  <c:v>충청</c:v>
                </c:pt>
                <c:pt idx="7">
                  <c:v>해외</c:v>
                </c:pt>
              </c:strCache>
            </c:strRef>
          </c:cat>
          <c:val>
            <c:numRef>
              <c:f>Sheet1!$L$40:$L$47</c:f>
              <c:numCache>
                <c:formatCode>General</c:formatCode>
                <c:ptCount val="8"/>
                <c:pt idx="0">
                  <c:v>15.0</c:v>
                </c:pt>
                <c:pt idx="1">
                  <c:v>85.0</c:v>
                </c:pt>
                <c:pt idx="2">
                  <c:v>94.0</c:v>
                </c:pt>
                <c:pt idx="3">
                  <c:v>69.0</c:v>
                </c:pt>
                <c:pt idx="4">
                  <c:v>26.0</c:v>
                </c:pt>
                <c:pt idx="5">
                  <c:v>15.0</c:v>
                </c:pt>
                <c:pt idx="6">
                  <c:v>71.0</c:v>
                </c:pt>
                <c:pt idx="7">
                  <c:v>19.0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6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7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5BC75F-556E-4BB7-ADAB-410F48488758}" type="doc">
      <dgm:prSet loTypeId="urn:microsoft.com/office/officeart/2005/8/layout/hList6" loCatId="list" qsTypeId="urn:microsoft.com/office/officeart/2005/8/quickstyle/3d5" qsCatId="3D" csTypeId="urn:microsoft.com/office/officeart/2005/8/colors/colorful3" csCatId="colorful" phldr="1"/>
      <dgm:spPr/>
      <dgm:t>
        <a:bodyPr/>
        <a:lstStyle/>
        <a:p>
          <a:pPr latinLnBrk="1"/>
          <a:endParaRPr lang="ko-KR" altLang="en-US"/>
        </a:p>
      </dgm:t>
    </dgm:pt>
    <dgm:pt modelId="{A6298760-FAE5-4608-9052-21AB33A616AB}">
      <dgm:prSet phldrT="[텍스트]" custT="1"/>
      <dgm:spPr/>
      <dgm:t>
        <a:bodyPr/>
        <a:lstStyle/>
        <a:p>
          <a:pPr latinLnBrk="1"/>
          <a:r>
            <a:rPr lang="en-US" altLang="ko-KR" sz="1800" dirty="0" smtClean="0">
              <a:latin typeface="맑은 고딕" pitchFamily="50" charset="-127"/>
              <a:ea typeface="맑은 고딕" pitchFamily="50" charset="-127"/>
            </a:rPr>
            <a:t>1</a:t>
          </a:r>
          <a:r>
            <a:rPr lang="ko-KR" altLang="en-US" sz="1800" dirty="0" smtClean="0">
              <a:latin typeface="맑은 고딕" pitchFamily="50" charset="-127"/>
              <a:ea typeface="맑은 고딕" pitchFamily="50" charset="-127"/>
            </a:rPr>
            <a:t>차</a:t>
          </a:r>
          <a:endParaRPr lang="ko-KR" altLang="en-US" sz="1800" dirty="0">
            <a:latin typeface="맑은 고딕" pitchFamily="50" charset="-127"/>
            <a:ea typeface="맑은 고딕" pitchFamily="50" charset="-127"/>
          </a:endParaRPr>
        </a:p>
      </dgm:t>
    </dgm:pt>
    <dgm:pt modelId="{BAFC3BCA-A872-4CD8-9588-512EEE5FF64C}" type="parTrans" cxnId="{C3B69E95-1B4E-4428-B437-45AECCEEBF4F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ECCF5693-8C6F-4983-9405-5903EBC12AC6}" type="sibTrans" cxnId="{C3B69E95-1B4E-4428-B437-45AECCEEBF4F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4279DF7C-0DC3-4938-9505-22A893C211FB}">
      <dgm:prSet phldrT="[텍스트]" custT="1"/>
      <dgm:spPr/>
      <dgm:t>
        <a:bodyPr/>
        <a:lstStyle/>
        <a:p>
          <a:pPr latinLnBrk="1">
            <a:lnSpc>
              <a:spcPts val="1200"/>
            </a:lnSpc>
          </a:pPr>
          <a:r>
            <a:rPr lang="ko-KR" altLang="en-US" sz="1400" dirty="0" smtClean="0">
              <a:latin typeface="맑은 고딕" pitchFamily="50" charset="-127"/>
              <a:ea typeface="맑은 고딕" pitchFamily="50" charset="-127"/>
            </a:rPr>
            <a:t>각 심사위원</a:t>
          </a:r>
          <a:endParaRPr lang="en-US" altLang="ko-KR" sz="1400" dirty="0" smtClean="0">
            <a:latin typeface="맑은 고딕" pitchFamily="50" charset="-127"/>
            <a:ea typeface="맑은 고딕" pitchFamily="50" charset="-127"/>
          </a:endParaRPr>
        </a:p>
      </dgm:t>
    </dgm:pt>
    <dgm:pt modelId="{058A64E7-8762-48B8-8831-C42DD699DC30}" type="parTrans" cxnId="{4049A33C-DA9B-4252-9E22-24F41A7DF492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CF57160E-B8D1-4703-8C6E-6FFE040FFF80}" type="sibTrans" cxnId="{4049A33C-DA9B-4252-9E22-24F41A7DF492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3F970DC5-B568-48EC-90C2-A97F601BC871}">
      <dgm:prSet phldrT="[텍스트]" custT="1"/>
      <dgm:spPr/>
      <dgm:t>
        <a:bodyPr/>
        <a:lstStyle/>
        <a:p>
          <a:pPr latinLnBrk="1"/>
          <a:r>
            <a:rPr lang="en-US" altLang="ko-KR" sz="1800" dirty="0" smtClean="0">
              <a:latin typeface="맑은 고딕" pitchFamily="50" charset="-127"/>
              <a:ea typeface="맑은 고딕" pitchFamily="50" charset="-127"/>
            </a:rPr>
            <a:t>2</a:t>
          </a:r>
          <a:r>
            <a:rPr lang="ko-KR" altLang="en-US" sz="1800" dirty="0" smtClean="0">
              <a:latin typeface="맑은 고딕" pitchFamily="50" charset="-127"/>
              <a:ea typeface="맑은 고딕" pitchFamily="50" charset="-127"/>
            </a:rPr>
            <a:t>차</a:t>
          </a:r>
          <a:endParaRPr lang="ko-KR" altLang="en-US" sz="1800" dirty="0">
            <a:latin typeface="맑은 고딕" pitchFamily="50" charset="-127"/>
            <a:ea typeface="맑은 고딕" pitchFamily="50" charset="-127"/>
          </a:endParaRPr>
        </a:p>
      </dgm:t>
    </dgm:pt>
    <dgm:pt modelId="{6B620277-CE85-4056-92BB-72C0231615F3}" type="parTrans" cxnId="{14627CE5-01E4-430F-8BB4-633C1D9EB20A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FEDD7EE6-C38A-46CD-A881-A461468C5A33}" type="sibTrans" cxnId="{14627CE5-01E4-430F-8BB4-633C1D9EB20A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C0E4AE93-4F73-4C70-AA06-48BD4175DB57}">
      <dgm:prSet phldrT="[텍스트]" custT="1"/>
      <dgm:spPr/>
      <dgm:t>
        <a:bodyPr/>
        <a:lstStyle/>
        <a:p>
          <a:pPr latinLnBrk="1"/>
          <a:r>
            <a:rPr lang="ko-KR" altLang="en-US" sz="1400" dirty="0" smtClean="0">
              <a:latin typeface="맑은 고딕" pitchFamily="50" charset="-127"/>
              <a:ea typeface="맑은 고딕" pitchFamily="50" charset="-127"/>
            </a:rPr>
            <a:t>각 심사위원</a:t>
          </a:r>
          <a:endParaRPr lang="ko-KR" altLang="en-US" sz="1400" dirty="0">
            <a:latin typeface="맑은 고딕" pitchFamily="50" charset="-127"/>
            <a:ea typeface="맑은 고딕" pitchFamily="50" charset="-127"/>
          </a:endParaRPr>
        </a:p>
      </dgm:t>
    </dgm:pt>
    <dgm:pt modelId="{0D102691-195F-4074-9C98-467CD5F2DDF7}" type="parTrans" cxnId="{C1A1FA45-B0D9-493C-A0F3-9E8C783ADD99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FD07B94B-865A-47BA-A298-0FF910C4D3AD}" type="sibTrans" cxnId="{C1A1FA45-B0D9-493C-A0F3-9E8C783ADD99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F77B91D6-AE99-4F53-A374-04A2EAFE8BC8}">
      <dgm:prSet phldrT="[텍스트]" custT="1"/>
      <dgm:spPr/>
      <dgm:t>
        <a:bodyPr/>
        <a:lstStyle/>
        <a:p>
          <a:pPr latinLnBrk="1"/>
          <a:r>
            <a:rPr lang="en-US" altLang="ko-KR" sz="1400" dirty="0" smtClean="0">
              <a:latin typeface="맑은 고딕" pitchFamily="50" charset="-127"/>
              <a:ea typeface="맑은 고딕" pitchFamily="50" charset="-127"/>
            </a:rPr>
            <a:t>1</a:t>
          </a:r>
          <a:r>
            <a:rPr lang="ko-KR" altLang="en-US" sz="1400" dirty="0" smtClean="0">
              <a:latin typeface="맑은 고딕" pitchFamily="50" charset="-127"/>
              <a:ea typeface="맑은 고딕" pitchFamily="50" charset="-127"/>
            </a:rPr>
            <a:t>차 통과작 중 심사기준을 통과한 작품을 선별</a:t>
          </a:r>
          <a:endParaRPr lang="ko-KR" altLang="en-US" sz="1400" dirty="0">
            <a:latin typeface="맑은 고딕" pitchFamily="50" charset="-127"/>
            <a:ea typeface="맑은 고딕" pitchFamily="50" charset="-127"/>
          </a:endParaRPr>
        </a:p>
      </dgm:t>
    </dgm:pt>
    <dgm:pt modelId="{409F6FEB-F02E-402A-98FD-6789E0998F6E}" type="parTrans" cxnId="{3843641A-7A59-4469-B47B-5C701A9AA03A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4A3D6D6F-E896-47EF-9E4D-498C9486DBB9}" type="sibTrans" cxnId="{3843641A-7A59-4469-B47B-5C701A9AA03A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01AF53D8-C4C2-40AA-861D-0609BB8517A3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맑은 고딕" pitchFamily="50" charset="-127"/>
              <a:ea typeface="맑은 고딕" pitchFamily="50" charset="-127"/>
            </a:rPr>
            <a:t>최종</a:t>
          </a:r>
          <a:endParaRPr lang="ko-KR" altLang="en-US" sz="1800" dirty="0">
            <a:latin typeface="맑은 고딕" pitchFamily="50" charset="-127"/>
            <a:ea typeface="맑은 고딕" pitchFamily="50" charset="-127"/>
          </a:endParaRPr>
        </a:p>
      </dgm:t>
    </dgm:pt>
    <dgm:pt modelId="{8D970F6D-AAD0-4DF4-9E19-58314B072BB5}" type="parTrans" cxnId="{84B8BF7B-A281-4587-85B4-5AD2A469CDCA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1AF03B92-4B67-4FFF-B7BD-A30DDC65169B}" type="sibTrans" cxnId="{84B8BF7B-A281-4587-85B4-5AD2A469CDCA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51BBABA1-755E-4275-AE34-8D399BB2E20B}">
      <dgm:prSet phldrT="[텍스트]" custT="1"/>
      <dgm:spPr/>
      <dgm:t>
        <a:bodyPr/>
        <a:lstStyle/>
        <a:p>
          <a:pPr latinLnBrk="1"/>
          <a:r>
            <a:rPr lang="ko-KR" altLang="en-US" sz="1400" dirty="0" smtClean="0">
              <a:latin typeface="맑은 고딕" pitchFamily="50" charset="-127"/>
              <a:ea typeface="맑은 고딕" pitchFamily="50" charset="-127"/>
            </a:rPr>
            <a:t>심사위원 점수 합산</a:t>
          </a:r>
          <a:endParaRPr lang="ko-KR" altLang="en-US" sz="1400" dirty="0">
            <a:latin typeface="맑은 고딕" pitchFamily="50" charset="-127"/>
            <a:ea typeface="맑은 고딕" pitchFamily="50" charset="-127"/>
          </a:endParaRPr>
        </a:p>
      </dgm:t>
    </dgm:pt>
    <dgm:pt modelId="{E64AA9CB-31E0-49A1-B4F4-6F94C56AEA31}" type="parTrans" cxnId="{C36DBA77-D1ED-49F6-AD63-34CE77543A1C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19FE43BF-1F93-4C1F-B128-344CD44723AA}" type="sibTrans" cxnId="{C36DBA77-D1ED-49F6-AD63-34CE77543A1C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74F042EE-A769-4DE1-9299-5D9F6C4AF36A}">
      <dgm:prSet phldrT="[텍스트]" custT="1"/>
      <dgm:spPr/>
      <dgm:t>
        <a:bodyPr/>
        <a:lstStyle/>
        <a:p>
          <a:pPr latinLnBrk="1"/>
          <a:r>
            <a:rPr lang="ko-KR" altLang="en-US" sz="1400" dirty="0" smtClean="0">
              <a:latin typeface="맑은 고딕" pitchFamily="50" charset="-127"/>
              <a:ea typeface="맑은 고딕" pitchFamily="50" charset="-127"/>
            </a:rPr>
            <a:t>점수 상위 작품 선정</a:t>
          </a:r>
          <a:endParaRPr lang="ko-KR" altLang="en-US" sz="1400" dirty="0">
            <a:latin typeface="맑은 고딕" pitchFamily="50" charset="-127"/>
            <a:ea typeface="맑은 고딕" pitchFamily="50" charset="-127"/>
          </a:endParaRPr>
        </a:p>
      </dgm:t>
    </dgm:pt>
    <dgm:pt modelId="{AD0748C7-1FDF-4B4F-8854-FB29A78FE66B}" type="parTrans" cxnId="{22720880-4647-4D34-B0F4-EC8BCF179750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BB9AB8A3-0F76-4AF5-BC69-06D557697BD6}" type="sibTrans" cxnId="{22720880-4647-4D34-B0F4-EC8BCF179750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4A324854-7C62-4613-B8F3-75D2215DBA75}">
      <dgm:prSet custT="1"/>
      <dgm:spPr/>
      <dgm:t>
        <a:bodyPr/>
        <a:lstStyle/>
        <a:p>
          <a:pPr latinLnBrk="1"/>
          <a:r>
            <a:rPr lang="ko-KR" altLang="en-US" sz="1400" dirty="0" smtClean="0">
              <a:latin typeface="맑은 고딕" pitchFamily="50" charset="-127"/>
              <a:ea typeface="맑은 고딕" pitchFamily="50" charset="-127"/>
            </a:rPr>
            <a:t>프로토타입 제작</a:t>
          </a:r>
          <a:endParaRPr lang="en-US" altLang="ko-KR" sz="1400" dirty="0" smtClean="0">
            <a:latin typeface="맑은 고딕" pitchFamily="50" charset="-127"/>
            <a:ea typeface="맑은 고딕" pitchFamily="50" charset="-127"/>
          </a:endParaRPr>
        </a:p>
      </dgm:t>
    </dgm:pt>
    <dgm:pt modelId="{DD11170E-E57D-47BA-9AA5-726EA2F79099}" type="parTrans" cxnId="{AC7E30EC-5F10-464B-BB97-F894EB6815DA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D8CFA08F-A486-42BD-9365-6336DA7FFE47}" type="sibTrans" cxnId="{AC7E30EC-5F10-464B-BB97-F894EB6815DA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8FECB04D-6B2D-4E7B-9DAE-6331CBFE13DC}">
      <dgm:prSet custT="1"/>
      <dgm:spPr/>
      <dgm:t>
        <a:bodyPr/>
        <a:lstStyle/>
        <a:p>
          <a:pPr latinLnBrk="1"/>
          <a:r>
            <a:rPr lang="ko-KR" altLang="en-US" sz="1400" dirty="0" smtClean="0">
              <a:latin typeface="맑은 고딕" pitchFamily="50" charset="-127"/>
              <a:ea typeface="맑은 고딕" pitchFamily="50" charset="-127"/>
            </a:rPr>
            <a:t>제작비용 지원</a:t>
          </a:r>
          <a:endParaRPr lang="ko-KR" altLang="en-US" sz="1400" dirty="0">
            <a:latin typeface="맑은 고딕" pitchFamily="50" charset="-127"/>
            <a:ea typeface="맑은 고딕" pitchFamily="50" charset="-127"/>
          </a:endParaRPr>
        </a:p>
      </dgm:t>
    </dgm:pt>
    <dgm:pt modelId="{C2E758FA-D4FE-4521-A06E-F1B62807830D}" type="parTrans" cxnId="{7496751F-2DB9-447A-89DA-C8EAF9C42183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24824BF3-5F70-40C0-B474-2BB780E37D4A}" type="sibTrans" cxnId="{7496751F-2DB9-447A-89DA-C8EAF9C42183}">
      <dgm:prSet/>
      <dgm:spPr/>
      <dgm:t>
        <a:bodyPr/>
        <a:lstStyle/>
        <a:p>
          <a:pPr latinLnBrk="1"/>
          <a:endParaRPr lang="ko-KR" altLang="en-US" sz="2000">
            <a:latin typeface="맑은 고딕" pitchFamily="50" charset="-127"/>
            <a:ea typeface="맑은 고딕" pitchFamily="50" charset="-127"/>
          </a:endParaRPr>
        </a:p>
      </dgm:t>
    </dgm:pt>
    <dgm:pt modelId="{5A046D12-2059-4735-BC73-C85B31541EBE}">
      <dgm:prSet phldrT="[텍스트]" custT="1"/>
      <dgm:spPr/>
      <dgm:t>
        <a:bodyPr/>
        <a:lstStyle/>
        <a:p>
          <a:pPr latinLnBrk="1"/>
          <a:r>
            <a:rPr lang="ko-KR" altLang="en-US" sz="1400" dirty="0" smtClean="0">
              <a:latin typeface="맑은 고딕" pitchFamily="50" charset="-127"/>
              <a:ea typeface="맑은 고딕" pitchFamily="50" charset="-127"/>
            </a:rPr>
            <a:t>당선작 발표</a:t>
          </a:r>
          <a:endParaRPr lang="ko-KR" altLang="en-US" sz="1400" dirty="0">
            <a:latin typeface="맑은 고딕" pitchFamily="50" charset="-127"/>
            <a:ea typeface="맑은 고딕" pitchFamily="50" charset="-127"/>
          </a:endParaRPr>
        </a:p>
      </dgm:t>
    </dgm:pt>
    <dgm:pt modelId="{16065B82-6B25-433B-8378-469968D1A24F}" type="parTrans" cxnId="{842E1D92-FD96-4FFC-ABCF-54CC0D5464BB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01EA5C88-E796-46BD-9D4C-3C503294D481}" type="sibTrans" cxnId="{842E1D92-FD96-4FFC-ABCF-54CC0D5464BB}">
      <dgm:prSet/>
      <dgm:spPr/>
      <dgm:t>
        <a:bodyPr/>
        <a:lstStyle/>
        <a:p>
          <a:pPr latinLnBrk="1"/>
          <a:endParaRPr lang="ko-KR" altLang="en-US" sz="1600">
            <a:latin typeface="맑은 고딕" pitchFamily="50" charset="-127"/>
            <a:ea typeface="맑은 고딕" pitchFamily="50" charset="-127"/>
          </a:endParaRPr>
        </a:p>
      </dgm:t>
    </dgm:pt>
    <dgm:pt modelId="{8D4170DD-F7C3-9C49-A217-3499F872A350}">
      <dgm:prSet phldrT="[텍스트]" custT="1"/>
      <dgm:spPr/>
      <dgm:t>
        <a:bodyPr/>
        <a:lstStyle/>
        <a:p>
          <a:pPr latinLnBrk="1">
            <a:lnSpc>
              <a:spcPts val="1200"/>
            </a:lnSpc>
          </a:pPr>
          <a:r>
            <a:rPr lang="ko-KR" altLang="en-US" sz="1400" dirty="0" smtClean="0">
              <a:latin typeface="맑은 고딕" pitchFamily="50" charset="-127"/>
              <a:ea typeface="맑은 고딕" pitchFamily="50" charset="-127"/>
            </a:rPr>
            <a:t>디자인 아이디어 선별</a:t>
          </a:r>
          <a:endParaRPr lang="en-US" altLang="ko-KR" sz="1400" dirty="0" smtClean="0">
            <a:latin typeface="맑은 고딕" pitchFamily="50" charset="-127"/>
            <a:ea typeface="맑은 고딕" pitchFamily="50" charset="-127"/>
          </a:endParaRPr>
        </a:p>
      </dgm:t>
    </dgm:pt>
    <dgm:pt modelId="{544BA570-3B77-7744-839D-559082BB912C}" type="parTrans" cxnId="{AB9A1535-B100-5841-AB67-C1FE7F030402}">
      <dgm:prSet/>
      <dgm:spPr/>
      <dgm:t>
        <a:bodyPr/>
        <a:lstStyle/>
        <a:p>
          <a:endParaRPr lang="en-US"/>
        </a:p>
      </dgm:t>
    </dgm:pt>
    <dgm:pt modelId="{B883EFF6-5805-4741-8A7A-9DEA8AF32955}" type="sibTrans" cxnId="{AB9A1535-B100-5841-AB67-C1FE7F030402}">
      <dgm:prSet/>
      <dgm:spPr/>
      <dgm:t>
        <a:bodyPr/>
        <a:lstStyle/>
        <a:p>
          <a:endParaRPr lang="en-US"/>
        </a:p>
      </dgm:t>
    </dgm:pt>
    <dgm:pt modelId="{9E4CE8DB-0965-3D45-A4A0-A571AD3515CE}">
      <dgm:prSet phldrT="[텍스트]" custT="1"/>
      <dgm:spPr/>
      <dgm:t>
        <a:bodyPr/>
        <a:lstStyle/>
        <a:p>
          <a:pPr latinLnBrk="1">
            <a:lnSpc>
              <a:spcPts val="1200"/>
            </a:lnSpc>
          </a:pPr>
          <a:endParaRPr lang="en-US" altLang="ko-KR" sz="1400" dirty="0" smtClean="0">
            <a:latin typeface="맑은 고딕" pitchFamily="50" charset="-127"/>
            <a:ea typeface="맑은 고딕" pitchFamily="50" charset="-127"/>
          </a:endParaRPr>
        </a:p>
      </dgm:t>
    </dgm:pt>
    <dgm:pt modelId="{0995AB43-1F96-F148-8FAE-B17B2134A977}" type="parTrans" cxnId="{B27B32F1-BE0C-3341-B10C-CDDC8AC087DE}">
      <dgm:prSet/>
      <dgm:spPr/>
      <dgm:t>
        <a:bodyPr/>
        <a:lstStyle/>
        <a:p>
          <a:endParaRPr lang="en-US"/>
        </a:p>
      </dgm:t>
    </dgm:pt>
    <dgm:pt modelId="{AF1F9C9E-F355-0949-83EF-12A7966B4E8D}" type="sibTrans" cxnId="{B27B32F1-BE0C-3341-B10C-CDDC8AC087DE}">
      <dgm:prSet/>
      <dgm:spPr/>
      <dgm:t>
        <a:bodyPr/>
        <a:lstStyle/>
        <a:p>
          <a:endParaRPr lang="en-US"/>
        </a:p>
      </dgm:t>
    </dgm:pt>
    <dgm:pt modelId="{428B84A6-2212-F94A-B10F-B6F0AE6804A8}">
      <dgm:prSet phldrT="[텍스트]" custT="1"/>
      <dgm:spPr/>
      <dgm:t>
        <a:bodyPr/>
        <a:lstStyle/>
        <a:p>
          <a:pPr latinLnBrk="1">
            <a:lnSpc>
              <a:spcPts val="1200"/>
            </a:lnSpc>
          </a:pPr>
          <a:r>
            <a:rPr lang="ko-KR" altLang="en-US" sz="1400" dirty="0" smtClean="0">
              <a:latin typeface="맑은 고딕" pitchFamily="50" charset="-127"/>
              <a:ea typeface="맑은 고딕" pitchFamily="50" charset="-127"/>
            </a:rPr>
            <a:t>접수안 중 </a:t>
          </a:r>
          <a:r>
            <a:rPr lang="en-US" altLang="ko-KR" sz="1400" dirty="0" smtClean="0">
              <a:latin typeface="맑은 고딕" pitchFamily="50" charset="-127"/>
              <a:ea typeface="맑은 고딕" pitchFamily="50" charset="-127"/>
            </a:rPr>
            <a:t>3D</a:t>
          </a:r>
          <a:r>
            <a:rPr lang="ko-KR" altLang="en-US" sz="1400" dirty="0" smtClean="0">
              <a:latin typeface="맑은 고딕" pitchFamily="50" charset="-127"/>
              <a:ea typeface="맑은 고딕" pitchFamily="50" charset="-127"/>
            </a:rPr>
            <a:t> 렌더</a:t>
          </a:r>
          <a:endParaRPr lang="en-US" altLang="ko-KR" sz="1400" dirty="0" smtClean="0">
            <a:latin typeface="맑은 고딕" pitchFamily="50" charset="-127"/>
            <a:ea typeface="맑은 고딕" pitchFamily="50" charset="-127"/>
          </a:endParaRPr>
        </a:p>
      </dgm:t>
    </dgm:pt>
    <dgm:pt modelId="{FB5CA9FF-ED2A-E948-B989-F5DCF933B414}" type="parTrans" cxnId="{1F94B80F-D36D-0344-B817-6EADC9F6676E}">
      <dgm:prSet/>
      <dgm:spPr/>
      <dgm:t>
        <a:bodyPr/>
        <a:lstStyle/>
        <a:p>
          <a:endParaRPr lang="en-US"/>
        </a:p>
      </dgm:t>
    </dgm:pt>
    <dgm:pt modelId="{FD1C7029-D520-F24B-8F32-C2DDFB5C40B1}" type="sibTrans" cxnId="{1F94B80F-D36D-0344-B817-6EADC9F6676E}">
      <dgm:prSet/>
      <dgm:spPr/>
      <dgm:t>
        <a:bodyPr/>
        <a:lstStyle/>
        <a:p>
          <a:endParaRPr lang="en-US"/>
        </a:p>
      </dgm:t>
    </dgm:pt>
    <dgm:pt modelId="{D843D161-A5C7-D94C-8A56-54BDE51155CB}">
      <dgm:prSet phldrT="[텍스트]" custT="1"/>
      <dgm:spPr/>
      <dgm:t>
        <a:bodyPr/>
        <a:lstStyle/>
        <a:p>
          <a:pPr latinLnBrk="1">
            <a:lnSpc>
              <a:spcPts val="1200"/>
            </a:lnSpc>
          </a:pPr>
          <a:endParaRPr lang="en-US" altLang="ko-KR" sz="1400" dirty="0" smtClean="0">
            <a:latin typeface="맑은 고딕" pitchFamily="50" charset="-127"/>
            <a:ea typeface="맑은 고딕" pitchFamily="50" charset="-127"/>
          </a:endParaRPr>
        </a:p>
      </dgm:t>
    </dgm:pt>
    <dgm:pt modelId="{D3E5C85C-FEDE-E146-84AA-6D98820E827B}" type="parTrans" cxnId="{577F264B-4E1E-B84C-B2CD-5E72F7733F85}">
      <dgm:prSet/>
      <dgm:spPr/>
      <dgm:t>
        <a:bodyPr/>
        <a:lstStyle/>
        <a:p>
          <a:endParaRPr lang="en-US"/>
        </a:p>
      </dgm:t>
    </dgm:pt>
    <dgm:pt modelId="{65F854EA-4198-A74D-A93C-624D81638FAC}" type="sibTrans" cxnId="{577F264B-4E1E-B84C-B2CD-5E72F7733F85}">
      <dgm:prSet/>
      <dgm:spPr/>
      <dgm:t>
        <a:bodyPr/>
        <a:lstStyle/>
        <a:p>
          <a:endParaRPr lang="en-US"/>
        </a:p>
      </dgm:t>
    </dgm:pt>
    <dgm:pt modelId="{4C379D1F-4D91-4601-8638-AD83D10F1B25}" type="pres">
      <dgm:prSet presAssocID="{825BC75F-556E-4BB7-ADAB-410F4848875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EA35950-75C2-453E-9B42-C61C680E8735}" type="pres">
      <dgm:prSet presAssocID="{A6298760-FAE5-4608-9052-21AB33A616A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22D0698-DB23-475F-A661-F12062624C6C}" type="pres">
      <dgm:prSet presAssocID="{ECCF5693-8C6F-4983-9405-5903EBC12AC6}" presName="sibTrans" presStyleCnt="0"/>
      <dgm:spPr/>
      <dgm:t>
        <a:bodyPr/>
        <a:lstStyle/>
        <a:p>
          <a:pPr latinLnBrk="1"/>
          <a:endParaRPr lang="ko-KR" altLang="en-US"/>
        </a:p>
      </dgm:t>
    </dgm:pt>
    <dgm:pt modelId="{8EDAFD23-99CE-4A47-86AA-7693201910D1}" type="pres">
      <dgm:prSet presAssocID="{3F970DC5-B568-48EC-90C2-A97F601BC87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1DC1585-18C1-4FED-96C1-D3CA76CDCA14}" type="pres">
      <dgm:prSet presAssocID="{FEDD7EE6-C38A-46CD-A881-A461468C5A33}" presName="sibTrans" presStyleCnt="0"/>
      <dgm:spPr/>
      <dgm:t>
        <a:bodyPr/>
        <a:lstStyle/>
        <a:p>
          <a:pPr latinLnBrk="1"/>
          <a:endParaRPr lang="ko-KR" altLang="en-US"/>
        </a:p>
      </dgm:t>
    </dgm:pt>
    <dgm:pt modelId="{72D41059-36C6-413A-9414-33F4B4E7766D}" type="pres">
      <dgm:prSet presAssocID="{01AF53D8-C4C2-40AA-861D-0609BB8517A3}" presName="node" presStyleLbl="node1" presStyleIdx="2" presStyleCnt="3" custLinFactX="37987" custLinFactNeighborX="100000" custLinFactNeighborY="531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561CAE54-AAA1-4B85-88A0-AF97A67197AD}" type="presOf" srcId="{74F042EE-A769-4DE1-9299-5D9F6C4AF36A}" destId="{72D41059-36C6-413A-9414-33F4B4E7766D}" srcOrd="0" destOrd="2" presId="urn:microsoft.com/office/officeart/2005/8/layout/hList6"/>
    <dgm:cxn modelId="{537F739B-4225-E547-8953-FBE545E2645F}" type="presOf" srcId="{D843D161-A5C7-D94C-8A56-54BDE51155CB}" destId="{4EA35950-75C2-453E-9B42-C61C680E8735}" srcOrd="0" destOrd="2" presId="urn:microsoft.com/office/officeart/2005/8/layout/hList6"/>
    <dgm:cxn modelId="{84B8BF7B-A281-4587-85B4-5AD2A469CDCA}" srcId="{825BC75F-556E-4BB7-ADAB-410F48488758}" destId="{01AF53D8-C4C2-40AA-861D-0609BB8517A3}" srcOrd="2" destOrd="0" parTransId="{8D970F6D-AAD0-4DF4-9E19-58314B072BB5}" sibTransId="{1AF03B92-4B67-4FFF-B7BD-A30DDC65169B}"/>
    <dgm:cxn modelId="{3B62BBF4-9D86-484F-9380-C7CBA43E5ED3}" type="presOf" srcId="{C0E4AE93-4F73-4C70-AA06-48BD4175DB57}" destId="{8EDAFD23-99CE-4A47-86AA-7693201910D1}" srcOrd="0" destOrd="1" presId="urn:microsoft.com/office/officeart/2005/8/layout/hList6"/>
    <dgm:cxn modelId="{16373FB8-631A-4749-B2E0-9ECDA65341E4}" type="presOf" srcId="{428B84A6-2212-F94A-B10F-B6F0AE6804A8}" destId="{4EA35950-75C2-453E-9B42-C61C680E8735}" srcOrd="0" destOrd="3" presId="urn:microsoft.com/office/officeart/2005/8/layout/hList6"/>
    <dgm:cxn modelId="{E9FB84EB-58DC-419E-A609-F4F284EF7F3B}" type="presOf" srcId="{3F970DC5-B568-48EC-90C2-A97F601BC871}" destId="{8EDAFD23-99CE-4A47-86AA-7693201910D1}" srcOrd="0" destOrd="0" presId="urn:microsoft.com/office/officeart/2005/8/layout/hList6"/>
    <dgm:cxn modelId="{878F7739-A929-4010-AC2C-B66FCD329FFC}" type="presOf" srcId="{4A324854-7C62-4613-B8F3-75D2215DBA75}" destId="{8EDAFD23-99CE-4A47-86AA-7693201910D1}" srcOrd="0" destOrd="3" presId="urn:microsoft.com/office/officeart/2005/8/layout/hList6"/>
    <dgm:cxn modelId="{B5D32D9B-8384-49E9-B0FF-79F55900F9F7}" type="presOf" srcId="{F77B91D6-AE99-4F53-A374-04A2EAFE8BC8}" destId="{8EDAFD23-99CE-4A47-86AA-7693201910D1}" srcOrd="0" destOrd="2" presId="urn:microsoft.com/office/officeart/2005/8/layout/hList6"/>
    <dgm:cxn modelId="{1F94B80F-D36D-0344-B817-6EADC9F6676E}" srcId="{A6298760-FAE5-4608-9052-21AB33A616AB}" destId="{428B84A6-2212-F94A-B10F-B6F0AE6804A8}" srcOrd="2" destOrd="0" parTransId="{FB5CA9FF-ED2A-E948-B989-F5DCF933B414}" sibTransId="{FD1C7029-D520-F24B-8F32-C2DDFB5C40B1}"/>
    <dgm:cxn modelId="{C36DBA77-D1ED-49F6-AD63-34CE77543A1C}" srcId="{01AF53D8-C4C2-40AA-861D-0609BB8517A3}" destId="{51BBABA1-755E-4275-AE34-8D399BB2E20B}" srcOrd="0" destOrd="0" parTransId="{E64AA9CB-31E0-49A1-B4F4-6F94C56AEA31}" sibTransId="{19FE43BF-1F93-4C1F-B128-344CD44723AA}"/>
    <dgm:cxn modelId="{AC7E30EC-5F10-464B-BB97-F894EB6815DA}" srcId="{3F970DC5-B568-48EC-90C2-A97F601BC871}" destId="{4A324854-7C62-4613-B8F3-75D2215DBA75}" srcOrd="2" destOrd="0" parTransId="{DD11170E-E57D-47BA-9AA5-726EA2F79099}" sibTransId="{D8CFA08F-A486-42BD-9365-6336DA7FFE47}"/>
    <dgm:cxn modelId="{22720880-4647-4D34-B0F4-EC8BCF179750}" srcId="{01AF53D8-C4C2-40AA-861D-0609BB8517A3}" destId="{74F042EE-A769-4DE1-9299-5D9F6C4AF36A}" srcOrd="1" destOrd="0" parTransId="{AD0748C7-1FDF-4B4F-8854-FB29A78FE66B}" sibTransId="{BB9AB8A3-0F76-4AF5-BC69-06D557697BD6}"/>
    <dgm:cxn modelId="{B27B32F1-BE0C-3341-B10C-CDDC8AC087DE}" srcId="{A6298760-FAE5-4608-9052-21AB33A616AB}" destId="{9E4CE8DB-0965-3D45-A4A0-A571AD3515CE}" srcOrd="3" destOrd="0" parTransId="{0995AB43-1F96-F148-8FAE-B17B2134A977}" sibTransId="{AF1F9C9E-F355-0949-83EF-12A7966B4E8D}"/>
    <dgm:cxn modelId="{577F84D1-2E43-495E-9A9F-A9BF42233BB9}" type="presOf" srcId="{51BBABA1-755E-4275-AE34-8D399BB2E20B}" destId="{72D41059-36C6-413A-9414-33F4B4E7766D}" srcOrd="0" destOrd="1" presId="urn:microsoft.com/office/officeart/2005/8/layout/hList6"/>
    <dgm:cxn modelId="{3F8CD58E-2D11-4958-B37E-270644000238}" type="presOf" srcId="{8FECB04D-6B2D-4E7B-9DAE-6331CBFE13DC}" destId="{8EDAFD23-99CE-4A47-86AA-7693201910D1}" srcOrd="0" destOrd="4" presId="urn:microsoft.com/office/officeart/2005/8/layout/hList6"/>
    <dgm:cxn modelId="{7496751F-2DB9-447A-89DA-C8EAF9C42183}" srcId="{3F970DC5-B568-48EC-90C2-A97F601BC871}" destId="{8FECB04D-6B2D-4E7B-9DAE-6331CBFE13DC}" srcOrd="3" destOrd="0" parTransId="{C2E758FA-D4FE-4521-A06E-F1B62807830D}" sibTransId="{24824BF3-5F70-40C0-B474-2BB780E37D4A}"/>
    <dgm:cxn modelId="{842E1D92-FD96-4FFC-ABCF-54CC0D5464BB}" srcId="{01AF53D8-C4C2-40AA-861D-0609BB8517A3}" destId="{5A046D12-2059-4735-BC73-C85B31541EBE}" srcOrd="2" destOrd="0" parTransId="{16065B82-6B25-433B-8378-469968D1A24F}" sibTransId="{01EA5C88-E796-46BD-9D4C-3C503294D481}"/>
    <dgm:cxn modelId="{0D34E779-5ADA-41E3-AEB3-F72E2CC61B06}" type="presOf" srcId="{825BC75F-556E-4BB7-ADAB-410F48488758}" destId="{4C379D1F-4D91-4601-8638-AD83D10F1B25}" srcOrd="0" destOrd="0" presId="urn:microsoft.com/office/officeart/2005/8/layout/hList6"/>
    <dgm:cxn modelId="{8B38955C-5C68-4769-A011-A9DCAB6643E7}" type="presOf" srcId="{4279DF7C-0DC3-4938-9505-22A893C211FB}" destId="{4EA35950-75C2-453E-9B42-C61C680E8735}" srcOrd="0" destOrd="1" presId="urn:microsoft.com/office/officeart/2005/8/layout/hList6"/>
    <dgm:cxn modelId="{F31D2989-F36B-4DBA-9545-F02B3FBD0511}" type="presOf" srcId="{A6298760-FAE5-4608-9052-21AB33A616AB}" destId="{4EA35950-75C2-453E-9B42-C61C680E8735}" srcOrd="0" destOrd="0" presId="urn:microsoft.com/office/officeart/2005/8/layout/hList6"/>
    <dgm:cxn modelId="{B9B02D30-2F80-194C-9D7A-AC27A7C9FC81}" type="presOf" srcId="{9E4CE8DB-0965-3D45-A4A0-A571AD3515CE}" destId="{4EA35950-75C2-453E-9B42-C61C680E8735}" srcOrd="0" destOrd="4" presId="urn:microsoft.com/office/officeart/2005/8/layout/hList6"/>
    <dgm:cxn modelId="{577F264B-4E1E-B84C-B2CD-5E72F7733F85}" srcId="{A6298760-FAE5-4608-9052-21AB33A616AB}" destId="{D843D161-A5C7-D94C-8A56-54BDE51155CB}" srcOrd="1" destOrd="0" parTransId="{D3E5C85C-FEDE-E146-84AA-6D98820E827B}" sibTransId="{65F854EA-4198-A74D-A93C-624D81638FAC}"/>
    <dgm:cxn modelId="{3843641A-7A59-4469-B47B-5C701A9AA03A}" srcId="{3F970DC5-B568-48EC-90C2-A97F601BC871}" destId="{F77B91D6-AE99-4F53-A374-04A2EAFE8BC8}" srcOrd="1" destOrd="0" parTransId="{409F6FEB-F02E-402A-98FD-6789E0998F6E}" sibTransId="{4A3D6D6F-E896-47EF-9E4D-498C9486DBB9}"/>
    <dgm:cxn modelId="{F1229F48-F1AA-C34D-B55C-9D0C67115BF1}" type="presOf" srcId="{8D4170DD-F7C3-9C49-A217-3499F872A350}" destId="{4EA35950-75C2-453E-9B42-C61C680E8735}" srcOrd="0" destOrd="5" presId="urn:microsoft.com/office/officeart/2005/8/layout/hList6"/>
    <dgm:cxn modelId="{AB9A1535-B100-5841-AB67-C1FE7F030402}" srcId="{A6298760-FAE5-4608-9052-21AB33A616AB}" destId="{8D4170DD-F7C3-9C49-A217-3499F872A350}" srcOrd="4" destOrd="0" parTransId="{544BA570-3B77-7744-839D-559082BB912C}" sibTransId="{B883EFF6-5805-4741-8A7A-9DEA8AF32955}"/>
    <dgm:cxn modelId="{C3B69E95-1B4E-4428-B437-45AECCEEBF4F}" srcId="{825BC75F-556E-4BB7-ADAB-410F48488758}" destId="{A6298760-FAE5-4608-9052-21AB33A616AB}" srcOrd="0" destOrd="0" parTransId="{BAFC3BCA-A872-4CD8-9588-512EEE5FF64C}" sibTransId="{ECCF5693-8C6F-4983-9405-5903EBC12AC6}"/>
    <dgm:cxn modelId="{14627CE5-01E4-430F-8BB4-633C1D9EB20A}" srcId="{825BC75F-556E-4BB7-ADAB-410F48488758}" destId="{3F970DC5-B568-48EC-90C2-A97F601BC871}" srcOrd="1" destOrd="0" parTransId="{6B620277-CE85-4056-92BB-72C0231615F3}" sibTransId="{FEDD7EE6-C38A-46CD-A881-A461468C5A33}"/>
    <dgm:cxn modelId="{F22B171B-624C-4BF7-9410-6106F6D390DE}" type="presOf" srcId="{01AF53D8-C4C2-40AA-861D-0609BB8517A3}" destId="{72D41059-36C6-413A-9414-33F4B4E7766D}" srcOrd="0" destOrd="0" presId="urn:microsoft.com/office/officeart/2005/8/layout/hList6"/>
    <dgm:cxn modelId="{C1A1FA45-B0D9-493C-A0F3-9E8C783ADD99}" srcId="{3F970DC5-B568-48EC-90C2-A97F601BC871}" destId="{C0E4AE93-4F73-4C70-AA06-48BD4175DB57}" srcOrd="0" destOrd="0" parTransId="{0D102691-195F-4074-9C98-467CD5F2DDF7}" sibTransId="{FD07B94B-865A-47BA-A298-0FF910C4D3AD}"/>
    <dgm:cxn modelId="{FC0CE1A3-5FA7-4AF7-9C8E-4A9D66B9CE11}" type="presOf" srcId="{5A046D12-2059-4735-BC73-C85B31541EBE}" destId="{72D41059-36C6-413A-9414-33F4B4E7766D}" srcOrd="0" destOrd="3" presId="urn:microsoft.com/office/officeart/2005/8/layout/hList6"/>
    <dgm:cxn modelId="{4049A33C-DA9B-4252-9E22-24F41A7DF492}" srcId="{A6298760-FAE5-4608-9052-21AB33A616AB}" destId="{4279DF7C-0DC3-4938-9505-22A893C211FB}" srcOrd="0" destOrd="0" parTransId="{058A64E7-8762-48B8-8831-C42DD699DC30}" sibTransId="{CF57160E-B8D1-4703-8C6E-6FFE040FFF80}"/>
    <dgm:cxn modelId="{9B56423B-437B-4B7C-81A1-2F2F6BD527BA}" type="presParOf" srcId="{4C379D1F-4D91-4601-8638-AD83D10F1B25}" destId="{4EA35950-75C2-453E-9B42-C61C680E8735}" srcOrd="0" destOrd="0" presId="urn:microsoft.com/office/officeart/2005/8/layout/hList6"/>
    <dgm:cxn modelId="{C4AF614A-EF3F-4274-841F-D281C970FA84}" type="presParOf" srcId="{4C379D1F-4D91-4601-8638-AD83D10F1B25}" destId="{D22D0698-DB23-475F-A661-F12062624C6C}" srcOrd="1" destOrd="0" presId="urn:microsoft.com/office/officeart/2005/8/layout/hList6"/>
    <dgm:cxn modelId="{B753669B-8291-45E2-B787-0C30AE099019}" type="presParOf" srcId="{4C379D1F-4D91-4601-8638-AD83D10F1B25}" destId="{8EDAFD23-99CE-4A47-86AA-7693201910D1}" srcOrd="2" destOrd="0" presId="urn:microsoft.com/office/officeart/2005/8/layout/hList6"/>
    <dgm:cxn modelId="{C0E02460-8145-4514-8D7D-6B2DA8A806A8}" type="presParOf" srcId="{4C379D1F-4D91-4601-8638-AD83D10F1B25}" destId="{C1DC1585-18C1-4FED-96C1-D3CA76CDCA14}" srcOrd="3" destOrd="0" presId="urn:microsoft.com/office/officeart/2005/8/layout/hList6"/>
    <dgm:cxn modelId="{0075D8D9-5372-44AA-BF58-DD0A3C132831}" type="presParOf" srcId="{4C379D1F-4D91-4601-8638-AD83D10F1B25}" destId="{72D41059-36C6-413A-9414-33F4B4E7766D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35950-75C2-453E-9B42-C61C680E8735}">
      <dsp:nvSpPr>
        <dsp:cNvPr id="0" name=""/>
        <dsp:cNvSpPr/>
      </dsp:nvSpPr>
      <dsp:spPr>
        <a:xfrm rot="16200000">
          <a:off x="-634372" y="635185"/>
          <a:ext cx="3384376" cy="2114004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 smtClean="0">
              <a:latin typeface="맑은 고딕" pitchFamily="50" charset="-127"/>
              <a:ea typeface="맑은 고딕" pitchFamily="50" charset="-127"/>
            </a:rPr>
            <a:t>1</a:t>
          </a:r>
          <a:r>
            <a:rPr lang="ko-KR" altLang="en-US" sz="1800" kern="1200" dirty="0" smtClean="0">
              <a:latin typeface="맑은 고딕" pitchFamily="50" charset="-127"/>
              <a:ea typeface="맑은 고딕" pitchFamily="50" charset="-127"/>
            </a:rPr>
            <a:t>차</a:t>
          </a:r>
          <a:endParaRPr lang="ko-KR" altLang="en-US" sz="1800" kern="1200" dirty="0">
            <a:latin typeface="맑은 고딕" pitchFamily="50" charset="-127"/>
            <a:ea typeface="맑은 고딕" pitchFamily="50" charset="-127"/>
          </a:endParaRPr>
        </a:p>
        <a:p>
          <a:pPr marL="114300" lvl="1" indent="-114300" algn="l" defTabSz="622300" latinLnBrk="1">
            <a:lnSpc>
              <a:spcPts val="12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>
              <a:latin typeface="맑은 고딕" pitchFamily="50" charset="-127"/>
              <a:ea typeface="맑은 고딕" pitchFamily="50" charset="-127"/>
            </a:rPr>
            <a:t>각 심사위원</a:t>
          </a:r>
          <a:endParaRPr lang="en-US" altLang="ko-KR" sz="1400" kern="1200" dirty="0" smtClean="0">
            <a:latin typeface="맑은 고딕" pitchFamily="50" charset="-127"/>
            <a:ea typeface="맑은 고딕" pitchFamily="50" charset="-127"/>
          </a:endParaRPr>
        </a:p>
        <a:p>
          <a:pPr marL="114300" lvl="1" indent="-114300" algn="l" defTabSz="622300" latinLnBrk="1">
            <a:lnSpc>
              <a:spcPts val="12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altLang="ko-KR" sz="1400" kern="1200" dirty="0" smtClean="0">
            <a:latin typeface="맑은 고딕" pitchFamily="50" charset="-127"/>
            <a:ea typeface="맑은 고딕" pitchFamily="50" charset="-127"/>
          </a:endParaRPr>
        </a:p>
        <a:p>
          <a:pPr marL="114300" lvl="1" indent="-114300" algn="l" defTabSz="622300" latinLnBrk="1">
            <a:lnSpc>
              <a:spcPts val="12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>
              <a:latin typeface="맑은 고딕" pitchFamily="50" charset="-127"/>
              <a:ea typeface="맑은 고딕" pitchFamily="50" charset="-127"/>
            </a:rPr>
            <a:t>접수안 중 </a:t>
          </a:r>
          <a:r>
            <a:rPr lang="en-US" altLang="ko-KR" sz="1400" kern="1200" dirty="0" smtClean="0">
              <a:latin typeface="맑은 고딕" pitchFamily="50" charset="-127"/>
              <a:ea typeface="맑은 고딕" pitchFamily="50" charset="-127"/>
            </a:rPr>
            <a:t>3D</a:t>
          </a:r>
          <a:r>
            <a:rPr lang="ko-KR" altLang="en-US" sz="1400" kern="1200" dirty="0" smtClean="0">
              <a:latin typeface="맑은 고딕" pitchFamily="50" charset="-127"/>
              <a:ea typeface="맑은 고딕" pitchFamily="50" charset="-127"/>
            </a:rPr>
            <a:t> 렌더</a:t>
          </a:r>
          <a:endParaRPr lang="en-US" altLang="ko-KR" sz="1400" kern="1200" dirty="0" smtClean="0">
            <a:latin typeface="맑은 고딕" pitchFamily="50" charset="-127"/>
            <a:ea typeface="맑은 고딕" pitchFamily="50" charset="-127"/>
          </a:endParaRPr>
        </a:p>
        <a:p>
          <a:pPr marL="114300" lvl="1" indent="-114300" algn="l" defTabSz="622300" latinLnBrk="1">
            <a:lnSpc>
              <a:spcPts val="12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altLang="ko-KR" sz="1400" kern="1200" dirty="0" smtClean="0">
            <a:latin typeface="맑은 고딕" pitchFamily="50" charset="-127"/>
            <a:ea typeface="맑은 고딕" pitchFamily="50" charset="-127"/>
          </a:endParaRPr>
        </a:p>
        <a:p>
          <a:pPr marL="114300" lvl="1" indent="-114300" algn="l" defTabSz="622300" latinLnBrk="1">
            <a:lnSpc>
              <a:spcPts val="12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>
              <a:latin typeface="맑은 고딕" pitchFamily="50" charset="-127"/>
              <a:ea typeface="맑은 고딕" pitchFamily="50" charset="-127"/>
            </a:rPr>
            <a:t>디자인 아이디어 선별</a:t>
          </a:r>
          <a:endParaRPr lang="en-US" altLang="ko-KR" sz="1400" kern="1200" dirty="0" smtClean="0">
            <a:latin typeface="맑은 고딕" pitchFamily="50" charset="-127"/>
            <a:ea typeface="맑은 고딕" pitchFamily="50" charset="-127"/>
          </a:endParaRPr>
        </a:p>
      </dsp:txBody>
      <dsp:txXfrm rot="5400000">
        <a:off x="814" y="676874"/>
        <a:ext cx="2114004" cy="2030626"/>
      </dsp:txXfrm>
    </dsp:sp>
    <dsp:sp modelId="{8EDAFD23-99CE-4A47-86AA-7693201910D1}">
      <dsp:nvSpPr>
        <dsp:cNvPr id="0" name=""/>
        <dsp:cNvSpPr/>
      </dsp:nvSpPr>
      <dsp:spPr>
        <a:xfrm rot="16200000">
          <a:off x="1638182" y="635185"/>
          <a:ext cx="3384376" cy="2114004"/>
        </a:xfrm>
        <a:prstGeom prst="flowChartManualOperation">
          <a:avLst/>
        </a:prstGeom>
        <a:solidFill>
          <a:schemeClr val="accent3">
            <a:hueOff val="5625133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1800" kern="1200" dirty="0" smtClean="0">
              <a:latin typeface="맑은 고딕" pitchFamily="50" charset="-127"/>
              <a:ea typeface="맑은 고딕" pitchFamily="50" charset="-127"/>
            </a:rPr>
            <a:t>2</a:t>
          </a:r>
          <a:r>
            <a:rPr lang="ko-KR" altLang="en-US" sz="1800" kern="1200" dirty="0" smtClean="0">
              <a:latin typeface="맑은 고딕" pitchFamily="50" charset="-127"/>
              <a:ea typeface="맑은 고딕" pitchFamily="50" charset="-127"/>
            </a:rPr>
            <a:t>차</a:t>
          </a:r>
          <a:endParaRPr lang="ko-KR" altLang="en-US" sz="1800" kern="1200" dirty="0">
            <a:latin typeface="맑은 고딕" pitchFamily="50" charset="-127"/>
            <a:ea typeface="맑은 고딕" pitchFamily="50" charset="-127"/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>
              <a:latin typeface="맑은 고딕" pitchFamily="50" charset="-127"/>
              <a:ea typeface="맑은 고딕" pitchFamily="50" charset="-127"/>
            </a:rPr>
            <a:t>각 심사위원</a:t>
          </a:r>
          <a:endParaRPr lang="ko-KR" altLang="en-US" sz="1400" kern="1200" dirty="0">
            <a:latin typeface="맑은 고딕" pitchFamily="50" charset="-127"/>
            <a:ea typeface="맑은 고딕" pitchFamily="50" charset="-127"/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400" kern="1200" dirty="0" smtClean="0">
              <a:latin typeface="맑은 고딕" pitchFamily="50" charset="-127"/>
              <a:ea typeface="맑은 고딕" pitchFamily="50" charset="-127"/>
            </a:rPr>
            <a:t>1</a:t>
          </a:r>
          <a:r>
            <a:rPr lang="ko-KR" altLang="en-US" sz="1400" kern="1200" dirty="0" smtClean="0">
              <a:latin typeface="맑은 고딕" pitchFamily="50" charset="-127"/>
              <a:ea typeface="맑은 고딕" pitchFamily="50" charset="-127"/>
            </a:rPr>
            <a:t>차 통과작 중 심사기준을 통과한 작품을 선별</a:t>
          </a:r>
          <a:endParaRPr lang="ko-KR" altLang="en-US" sz="1400" kern="1200" dirty="0">
            <a:latin typeface="맑은 고딕" pitchFamily="50" charset="-127"/>
            <a:ea typeface="맑은 고딕" pitchFamily="50" charset="-127"/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>
              <a:latin typeface="맑은 고딕" pitchFamily="50" charset="-127"/>
              <a:ea typeface="맑은 고딕" pitchFamily="50" charset="-127"/>
            </a:rPr>
            <a:t>프로토타입 제작</a:t>
          </a:r>
          <a:endParaRPr lang="en-US" altLang="ko-KR" sz="1400" kern="1200" dirty="0" smtClean="0">
            <a:latin typeface="맑은 고딕" pitchFamily="50" charset="-127"/>
            <a:ea typeface="맑은 고딕" pitchFamily="50" charset="-127"/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>
              <a:latin typeface="맑은 고딕" pitchFamily="50" charset="-127"/>
              <a:ea typeface="맑은 고딕" pitchFamily="50" charset="-127"/>
            </a:rPr>
            <a:t>제작비용 지원</a:t>
          </a:r>
          <a:endParaRPr lang="ko-KR" altLang="en-US" sz="1400" kern="1200" dirty="0">
            <a:latin typeface="맑은 고딕" pitchFamily="50" charset="-127"/>
            <a:ea typeface="맑은 고딕" pitchFamily="50" charset="-127"/>
          </a:endParaRPr>
        </a:p>
      </dsp:txBody>
      <dsp:txXfrm rot="5400000">
        <a:off x="2273368" y="676874"/>
        <a:ext cx="2114004" cy="2030626"/>
      </dsp:txXfrm>
    </dsp:sp>
    <dsp:sp modelId="{72D41059-36C6-413A-9414-33F4B4E7766D}">
      <dsp:nvSpPr>
        <dsp:cNvPr id="0" name=""/>
        <dsp:cNvSpPr/>
      </dsp:nvSpPr>
      <dsp:spPr>
        <a:xfrm rot="16200000">
          <a:off x="3911549" y="635185"/>
          <a:ext cx="3384376" cy="2114004"/>
        </a:xfrm>
        <a:prstGeom prst="flowChartManualOperation">
          <a:avLst/>
        </a:prstGeom>
        <a:solidFill>
          <a:schemeClr val="accent3">
            <a:hueOff val="11250266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l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맑은 고딕" pitchFamily="50" charset="-127"/>
              <a:ea typeface="맑은 고딕" pitchFamily="50" charset="-127"/>
            </a:rPr>
            <a:t>최종</a:t>
          </a:r>
          <a:endParaRPr lang="ko-KR" altLang="en-US" sz="1800" kern="1200" dirty="0">
            <a:latin typeface="맑은 고딕" pitchFamily="50" charset="-127"/>
            <a:ea typeface="맑은 고딕" pitchFamily="50" charset="-127"/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>
              <a:latin typeface="맑은 고딕" pitchFamily="50" charset="-127"/>
              <a:ea typeface="맑은 고딕" pitchFamily="50" charset="-127"/>
            </a:rPr>
            <a:t>심사위원 점수 합산</a:t>
          </a:r>
          <a:endParaRPr lang="ko-KR" altLang="en-US" sz="1400" kern="1200" dirty="0">
            <a:latin typeface="맑은 고딕" pitchFamily="50" charset="-127"/>
            <a:ea typeface="맑은 고딕" pitchFamily="50" charset="-127"/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>
              <a:latin typeface="맑은 고딕" pitchFamily="50" charset="-127"/>
              <a:ea typeface="맑은 고딕" pitchFamily="50" charset="-127"/>
            </a:rPr>
            <a:t>점수 상위 작품 선정</a:t>
          </a:r>
          <a:endParaRPr lang="ko-KR" altLang="en-US" sz="1400" kern="1200" dirty="0">
            <a:latin typeface="맑은 고딕" pitchFamily="50" charset="-127"/>
            <a:ea typeface="맑은 고딕" pitchFamily="50" charset="-127"/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400" kern="1200" dirty="0" smtClean="0">
              <a:latin typeface="맑은 고딕" pitchFamily="50" charset="-127"/>
              <a:ea typeface="맑은 고딕" pitchFamily="50" charset="-127"/>
            </a:rPr>
            <a:t>당선작 발표</a:t>
          </a:r>
          <a:endParaRPr lang="ko-KR" altLang="en-US" sz="1400" kern="1200" dirty="0">
            <a:latin typeface="맑은 고딕" pitchFamily="50" charset="-127"/>
            <a:ea typeface="맑은 고딕" pitchFamily="50" charset="-127"/>
          </a:endParaRPr>
        </a:p>
      </dsp:txBody>
      <dsp:txXfrm rot="5400000">
        <a:off x="4546735" y="676874"/>
        <a:ext cx="2114004" cy="2030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6967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6967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r">
              <a:defRPr sz="1200"/>
            </a:lvl1pPr>
          </a:lstStyle>
          <a:p>
            <a:fld id="{24DFBBAD-CF51-4FA8-8814-5F33CDE7218D}" type="datetimeFigureOut">
              <a:rPr lang="ko-KR" altLang="en-US" smtClean="0"/>
              <a:pPr/>
              <a:t>16. 6. 6.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5" tIns="45907" rIns="91815" bIns="45907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815" tIns="45907" rIns="91815" bIns="45907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099" cy="496967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4940" y="9440646"/>
            <a:ext cx="2949099" cy="496967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r">
              <a:defRPr sz="1200"/>
            </a:lvl1pPr>
          </a:lstStyle>
          <a:p>
            <a:fld id="{5C2B20BF-27CD-4C66-878F-3D50775A619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2826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B20BF-27CD-4C66-878F-3D50775A6194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B20BF-27CD-4C66-878F-3D50775A6194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5554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hyperlink" Target="http://hangeul.naver.com/font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://hangeul.naver.com/font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hyperlink" Target="http://hangeul.naver.com/font" TargetMode="External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 userDrawn="1"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 rot="10800000">
            <a:off x="431800" y="3072250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3951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내지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screen">
            <a:lum bright="-37000" contrast="-7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700" y="-9525"/>
            <a:ext cx="9169400" cy="6877050"/>
          </a:xfrm>
          <a:prstGeom prst="rect">
            <a:avLst/>
          </a:prstGeom>
        </p:spPr>
      </p:pic>
      <p:pic>
        <p:nvPicPr>
          <p:cNvPr id="11" name="Picture 2" descr="C:\Users\nhn\Desktop\7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324600"/>
            <a:ext cx="1231985" cy="2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직선 연결선 11"/>
          <p:cNvCxnSpPr/>
          <p:nvPr userDrawn="1"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 userDrawn="1"/>
        </p:nvSpPr>
        <p:spPr>
          <a:xfrm>
            <a:off x="8419274" y="6337895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fld id="{CD11B835-C8C7-43F8-9A40-E6B116444874}" type="slidenum">
              <a:rPr lang="ko-KR" altLang="en-US" sz="90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pPr lvl="0" algn="r"/>
              <a:t>‹#›</a:t>
            </a:fld>
            <a:endParaRPr lang="ko-KR" altLang="en-US" sz="9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839519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표지2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screen">
            <a:lum bright="-37000" contrast="-7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700" y="-9525"/>
            <a:ext cx="9169400" cy="6877050"/>
          </a:xfrm>
          <a:prstGeom prst="rect">
            <a:avLst/>
          </a:prstGeom>
        </p:spPr>
      </p:pic>
      <p:cxnSp>
        <p:nvCxnSpPr>
          <p:cNvPr id="3" name="직선 연결선 2"/>
          <p:cNvCxnSpPr/>
          <p:nvPr userDrawn="1"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 userDrawn="1"/>
        </p:nvCxnSpPr>
        <p:spPr>
          <a:xfrm rot="10800000">
            <a:off x="431800" y="3072250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Users\nhn\Desktop\7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324600"/>
            <a:ext cx="1231985" cy="2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 userDrawn="1"/>
        </p:nvSpPr>
        <p:spPr>
          <a:xfrm>
            <a:off x="6561225" y="6345070"/>
            <a:ext cx="2282997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8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16200000" scaled="0"/>
                </a:gradFill>
                <a:latin typeface="나눔고딕" pitchFamily="50" charset="-127"/>
                <a:ea typeface="나눔고딕" pitchFamily="50" charset="-127"/>
              </a:rPr>
              <a:t>이 문서는 </a:t>
            </a:r>
            <a:r>
              <a:rPr lang="ko-KR" altLang="en-US" sz="80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16200000" scaled="0"/>
                </a:gradFill>
                <a:latin typeface="나눔고딕" pitchFamily="50" charset="-127"/>
                <a:ea typeface="나눔고딕" pitchFamily="50" charset="-127"/>
              </a:rPr>
              <a:t>나눔글꼴로</a:t>
            </a:r>
            <a:r>
              <a:rPr lang="ko-KR" altLang="en-US" sz="8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16200000" scaled="0"/>
                </a:gradFill>
                <a:latin typeface="나눔고딕" pitchFamily="50" charset="-127"/>
                <a:ea typeface="나눔고딕" pitchFamily="50" charset="-127"/>
              </a:rPr>
              <a:t> 작성되었습니다</a:t>
            </a:r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.  </a:t>
            </a:r>
            <a:r>
              <a:rPr lang="ko-KR" altLang="en-US" sz="800" u="sng" dirty="0" smtClean="0">
                <a:solidFill>
                  <a:schemeClr val="bg1">
                    <a:lumMod val="95000"/>
                  </a:schemeClr>
                </a:solidFill>
                <a:latin typeface="나눔고딕" pitchFamily="50" charset="-127"/>
                <a:ea typeface="나눔고딕" pitchFamily="50" charset="-127"/>
                <a:hlinkClick r:id="rId5"/>
              </a:rPr>
              <a:t>설치하기</a:t>
            </a:r>
            <a:endParaRPr lang="ko-KR" altLang="en-US" sz="800" u="sng" dirty="0">
              <a:solidFill>
                <a:schemeClr val="bg1">
                  <a:lumMod val="9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제목 개체 틀 1"/>
          <p:cNvSpPr>
            <a:spLocks noGrp="1"/>
          </p:cNvSpPr>
          <p:nvPr>
            <p:ph type="title" hasCustomPrompt="1"/>
          </p:nvPr>
        </p:nvSpPr>
        <p:spPr>
          <a:xfrm>
            <a:off x="323528" y="692696"/>
            <a:ext cx="822960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200" b="1" spc="-150" baseline="0"/>
            </a:lvl1pPr>
          </a:lstStyle>
          <a:p>
            <a:r>
              <a:rPr lang="ko-KR" altLang="en-US" dirty="0" smtClean="0"/>
              <a:t>제목을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입력하세요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98508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간지2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screen">
            <a:lum bright="-37000" contrast="-7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700" y="-9525"/>
            <a:ext cx="9169400" cy="6877050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 rot="10800000">
            <a:off x="431800" y="1412776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 userDrawn="1"/>
        </p:nvSpPr>
        <p:spPr>
          <a:xfrm>
            <a:off x="2137275" y="6337895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o-KR" altLang="en-US" sz="9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문서의 제목</a:t>
            </a:r>
            <a:endParaRPr lang="ko-KR" altLang="en-US" sz="9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8419274" y="6337895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fld id="{CD11B835-C8C7-43F8-9A40-E6B116444874}" type="slidenum">
              <a:rPr lang="ko-KR" altLang="en-US" sz="90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pPr lvl="0" algn="r"/>
              <a:t>‹#›</a:t>
            </a:fld>
            <a:endParaRPr lang="ko-KR" altLang="en-US" sz="9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제목 개체 틀 1"/>
          <p:cNvSpPr>
            <a:spLocks noGrp="1"/>
          </p:cNvSpPr>
          <p:nvPr>
            <p:ph type="title" hasCustomPrompt="1"/>
          </p:nvPr>
        </p:nvSpPr>
        <p:spPr>
          <a:xfrm>
            <a:off x="2090216" y="1196751"/>
            <a:ext cx="6226199" cy="1512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200" b="0" spc="-80" baseline="0"/>
            </a:lvl1pPr>
          </a:lstStyle>
          <a:p>
            <a:r>
              <a:rPr lang="ko-KR" altLang="en-US" dirty="0" smtClean="0"/>
              <a:t>제목을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입력하세요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489096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내지2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screen">
            <a:lum bright="-37000" contrast="-7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700" y="-9525"/>
            <a:ext cx="9169400" cy="6877050"/>
          </a:xfrm>
          <a:prstGeom prst="rect">
            <a:avLst/>
          </a:prstGeom>
        </p:spPr>
      </p:pic>
      <p:pic>
        <p:nvPicPr>
          <p:cNvPr id="11" name="Picture 2" descr="C:\Users\nhn\Desktop\7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324600"/>
            <a:ext cx="1231985" cy="2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직선 연결선 11"/>
          <p:cNvCxnSpPr/>
          <p:nvPr userDrawn="1"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 userDrawn="1"/>
        </p:nvSpPr>
        <p:spPr>
          <a:xfrm>
            <a:off x="8419274" y="6337895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fld id="{CD11B835-C8C7-43F8-9A40-E6B116444874}" type="slidenum">
              <a:rPr lang="ko-KR" altLang="en-US" sz="90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pPr lvl="0" algn="r"/>
              <a:t>‹#›</a:t>
            </a:fld>
            <a:endParaRPr lang="ko-KR" altLang="en-US" sz="9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제목 개체 틀 1"/>
          <p:cNvSpPr>
            <a:spLocks noGrp="1"/>
          </p:cNvSpPr>
          <p:nvPr>
            <p:ph type="title"/>
          </p:nvPr>
        </p:nvSpPr>
        <p:spPr>
          <a:xfrm>
            <a:off x="2123728" y="210319"/>
            <a:ext cx="561662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 b="0" spc="-100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839519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바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screen">
            <a:lum bright="-37000" contrast="-7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700" y="-9525"/>
            <a:ext cx="91694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508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15BD8-D507-466C-BE65-3CF0EE978C8C}" type="datetimeFigureOut">
              <a:rPr lang="ko-KR" altLang="en-US" smtClean="0"/>
              <a:pPr/>
              <a:t>16. 6. 6.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B835-C8C7-43F8-9A40-E6B11644487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 userDrawn="1"/>
        </p:nvCxnSpPr>
        <p:spPr>
          <a:xfrm rot="10800000">
            <a:off x="431800" y="1412776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 userDrawn="1"/>
        </p:nvSpPr>
        <p:spPr>
          <a:xfrm>
            <a:off x="2137275" y="6337895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o-KR" altLang="en-US" sz="9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문서의 제목</a:t>
            </a:r>
            <a:endParaRPr lang="ko-KR" altLang="en-US" sz="9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8419274" y="6337895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fld id="{CD11B835-C8C7-43F8-9A40-E6B116444874}" type="slidenum">
              <a:rPr lang="ko-KR" altLang="en-US" sz="90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pPr lvl="0" algn="r"/>
              <a:t>‹#›</a:t>
            </a:fld>
            <a:endParaRPr lang="ko-KR" altLang="en-US" sz="9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448909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hn\Desktop\7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324600"/>
            <a:ext cx="1231985" cy="2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직선 연결선 11"/>
          <p:cNvCxnSpPr/>
          <p:nvPr userDrawn="1"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 userDrawn="1"/>
        </p:nvSpPr>
        <p:spPr>
          <a:xfrm>
            <a:off x="8419274" y="6337895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fld id="{CD11B835-C8C7-43F8-9A40-E6B116444874}" type="slidenum">
              <a:rPr lang="ko-KR" altLang="en-US" sz="90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pPr lvl="0" algn="r"/>
              <a:t>‹#›</a:t>
            </a:fld>
            <a:endParaRPr lang="ko-KR" altLang="en-US" sz="9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83951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표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 userDrawn="1"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 rot="10800000">
            <a:off x="431800" y="3072250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nhn\Desktop\7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324600"/>
            <a:ext cx="1231985" cy="2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 userDrawn="1"/>
        </p:nvSpPr>
        <p:spPr>
          <a:xfrm>
            <a:off x="6561225" y="6345070"/>
            <a:ext cx="2282997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8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16200000" scaled="0"/>
                </a:gradFill>
                <a:latin typeface="나눔고딕" pitchFamily="50" charset="-127"/>
                <a:ea typeface="나눔고딕" pitchFamily="50" charset="-127"/>
              </a:rPr>
              <a:t>이 문서는 </a:t>
            </a:r>
            <a:r>
              <a:rPr lang="ko-KR" altLang="en-US" sz="80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16200000" scaled="0"/>
                </a:gradFill>
                <a:latin typeface="나눔고딕" pitchFamily="50" charset="-127"/>
                <a:ea typeface="나눔고딕" pitchFamily="50" charset="-127"/>
              </a:rPr>
              <a:t>나눔글꼴로</a:t>
            </a:r>
            <a:r>
              <a:rPr lang="ko-KR" altLang="en-US" sz="8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16200000" scaled="0"/>
                </a:gradFill>
                <a:latin typeface="나눔고딕" pitchFamily="50" charset="-127"/>
                <a:ea typeface="나눔고딕" pitchFamily="50" charset="-127"/>
              </a:rPr>
              <a:t> 작성되었습니다</a:t>
            </a:r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.  </a:t>
            </a:r>
            <a:r>
              <a:rPr lang="ko-KR" altLang="en-US" sz="800" u="sng" dirty="0" smtClean="0">
                <a:solidFill>
                  <a:schemeClr val="bg1">
                    <a:lumMod val="95000"/>
                  </a:schemeClr>
                </a:solidFill>
                <a:latin typeface="나눔고딕" pitchFamily="50" charset="-127"/>
                <a:ea typeface="나눔고딕" pitchFamily="50" charset="-127"/>
                <a:hlinkClick r:id="rId3"/>
              </a:rPr>
              <a:t>설치하기</a:t>
            </a:r>
            <a:endParaRPr lang="ko-KR" altLang="en-US" sz="800" u="sng" dirty="0">
              <a:solidFill>
                <a:schemeClr val="bg1">
                  <a:lumMod val="9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제목 개체 틀 1"/>
          <p:cNvSpPr>
            <a:spLocks noGrp="1"/>
          </p:cNvSpPr>
          <p:nvPr>
            <p:ph type="title" hasCustomPrompt="1"/>
          </p:nvPr>
        </p:nvSpPr>
        <p:spPr>
          <a:xfrm>
            <a:off x="323528" y="692696"/>
            <a:ext cx="822960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200" b="1" spc="-150" baseline="0"/>
            </a:lvl1pPr>
          </a:lstStyle>
          <a:p>
            <a:r>
              <a:rPr lang="ko-KR" altLang="en-US" dirty="0" smtClean="0"/>
              <a:t>제목을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입력하세요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83951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간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 userDrawn="1"/>
        </p:nvCxnSpPr>
        <p:spPr>
          <a:xfrm rot="10800000">
            <a:off x="431800" y="1412776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 userDrawn="1"/>
        </p:nvSpPr>
        <p:spPr>
          <a:xfrm>
            <a:off x="2137275" y="6337895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o-KR" altLang="en-US" sz="9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문서의 제목</a:t>
            </a:r>
            <a:endParaRPr lang="ko-KR" altLang="en-US" sz="9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8419274" y="6337895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fld id="{CD11B835-C8C7-43F8-9A40-E6B116444874}" type="slidenum">
              <a:rPr lang="ko-KR" altLang="en-US" sz="90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pPr lvl="0" algn="r"/>
              <a:t>‹#›</a:t>
            </a:fld>
            <a:endParaRPr lang="ko-KR" altLang="en-US" sz="9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" name="제목 개체 틀 1"/>
          <p:cNvSpPr>
            <a:spLocks noGrp="1"/>
          </p:cNvSpPr>
          <p:nvPr>
            <p:ph type="title" hasCustomPrompt="1"/>
          </p:nvPr>
        </p:nvSpPr>
        <p:spPr>
          <a:xfrm>
            <a:off x="2090216" y="1196751"/>
            <a:ext cx="6226199" cy="1512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200" b="0" spc="-80" baseline="0"/>
            </a:lvl1pPr>
          </a:lstStyle>
          <a:p>
            <a:r>
              <a:rPr lang="ko-KR" altLang="en-US" dirty="0" smtClean="0"/>
              <a:t>제목을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입력하세요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489096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내지_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hn\Desktop\7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324600"/>
            <a:ext cx="1231985" cy="2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직선 연결선 11"/>
          <p:cNvCxnSpPr/>
          <p:nvPr userDrawn="1"/>
        </p:nvCxnSpPr>
        <p:spPr>
          <a:xfrm rot="10800000">
            <a:off x="431800" y="329689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 rot="10800000">
            <a:off x="431800" y="1420724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 userDrawn="1"/>
        </p:nvSpPr>
        <p:spPr>
          <a:xfrm>
            <a:off x="8419274" y="6337895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fld id="{CD11B835-C8C7-43F8-9A40-E6B116444874}" type="slidenum">
              <a:rPr lang="ko-KR" altLang="en-US" sz="90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pPr lvl="0" algn="r"/>
              <a:t>‹#›</a:t>
            </a:fld>
            <a:endParaRPr lang="ko-KR" altLang="en-US" sz="9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6" name="제목 개체 틀 1"/>
          <p:cNvSpPr>
            <a:spLocks noGrp="1"/>
          </p:cNvSpPr>
          <p:nvPr>
            <p:ph type="title"/>
          </p:nvPr>
        </p:nvSpPr>
        <p:spPr>
          <a:xfrm>
            <a:off x="2123728" y="210319"/>
            <a:ext cx="561662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 b="0" spc="-100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8395192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바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3951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표지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screen">
            <a:lum bright="-37000" contrast="-7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700" y="-9525"/>
            <a:ext cx="9169400" cy="6877050"/>
          </a:xfrm>
          <a:prstGeom prst="rect">
            <a:avLst/>
          </a:prstGeom>
        </p:spPr>
      </p:pic>
      <p:cxnSp>
        <p:nvCxnSpPr>
          <p:cNvPr id="3" name="직선 연결선 2"/>
          <p:cNvCxnSpPr/>
          <p:nvPr userDrawn="1"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 userDrawn="1"/>
        </p:nvCxnSpPr>
        <p:spPr>
          <a:xfrm rot="10800000">
            <a:off x="431800" y="3072250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Users\nhn\Desktop\7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324600"/>
            <a:ext cx="1231985" cy="2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/>
          <p:cNvSpPr/>
          <p:nvPr userDrawn="1"/>
        </p:nvSpPr>
        <p:spPr>
          <a:xfrm>
            <a:off x="6561225" y="6345070"/>
            <a:ext cx="2282997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8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16200000" scaled="0"/>
                </a:gradFill>
                <a:latin typeface="나눔고딕" pitchFamily="50" charset="-127"/>
                <a:ea typeface="나눔고딕" pitchFamily="50" charset="-127"/>
              </a:rPr>
              <a:t>이 문서는 </a:t>
            </a:r>
            <a:r>
              <a:rPr lang="ko-KR" altLang="en-US" sz="80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16200000" scaled="0"/>
                </a:gradFill>
                <a:latin typeface="나눔고딕" pitchFamily="50" charset="-127"/>
                <a:ea typeface="나눔고딕" pitchFamily="50" charset="-127"/>
              </a:rPr>
              <a:t>나눔글꼴로</a:t>
            </a:r>
            <a:r>
              <a:rPr lang="ko-KR" altLang="en-US" sz="8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16200000" scaled="0"/>
                </a:gradFill>
                <a:latin typeface="나눔고딕" pitchFamily="50" charset="-127"/>
                <a:ea typeface="나눔고딕" pitchFamily="50" charset="-127"/>
              </a:rPr>
              <a:t> 작성되었습니다</a:t>
            </a:r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.  </a:t>
            </a:r>
            <a:r>
              <a:rPr lang="ko-KR" altLang="en-US" sz="800" u="sng" dirty="0" smtClean="0">
                <a:solidFill>
                  <a:schemeClr val="bg1">
                    <a:lumMod val="95000"/>
                  </a:schemeClr>
                </a:solidFill>
                <a:latin typeface="나눔고딕" pitchFamily="50" charset="-127"/>
                <a:ea typeface="나눔고딕" pitchFamily="50" charset="-127"/>
                <a:hlinkClick r:id="rId5"/>
              </a:rPr>
              <a:t>설치하기</a:t>
            </a:r>
            <a:endParaRPr lang="ko-KR" altLang="en-US" sz="800" u="sng" dirty="0">
              <a:solidFill>
                <a:schemeClr val="bg1">
                  <a:lumMod val="95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98508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간지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screen">
            <a:lum bright="-37000" contrast="-7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700" y="-9525"/>
            <a:ext cx="9169400" cy="6877050"/>
          </a:xfrm>
          <a:prstGeom prst="rect">
            <a:avLst/>
          </a:prstGeom>
        </p:spPr>
      </p:pic>
      <p:cxnSp>
        <p:nvCxnSpPr>
          <p:cNvPr id="7" name="직선 연결선 6"/>
          <p:cNvCxnSpPr/>
          <p:nvPr userDrawn="1"/>
        </p:nvCxnSpPr>
        <p:spPr>
          <a:xfrm rot="10800000">
            <a:off x="431800" y="1412776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 userDrawn="1"/>
        </p:nvSpPr>
        <p:spPr>
          <a:xfrm>
            <a:off x="2137275" y="6337895"/>
            <a:ext cx="7617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o-KR" altLang="en-US" sz="900" dirty="0" smtClean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나눔고딕" pitchFamily="50" charset="-127"/>
                <a:ea typeface="나눔고딕" pitchFamily="50" charset="-127"/>
              </a:rPr>
              <a:t>문서의 제목</a:t>
            </a:r>
            <a:endParaRPr lang="ko-KR" altLang="en-US" sz="9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8419274" y="6337895"/>
            <a:ext cx="4732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fld id="{CD11B835-C8C7-43F8-9A40-E6B116444874}" type="slidenum">
              <a:rPr lang="ko-KR" altLang="en-US" sz="900" smtClean="0"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pPr lvl="0" algn="r"/>
              <a:t>‹#›</a:t>
            </a:fld>
            <a:endParaRPr lang="ko-KR" altLang="en-US" sz="900" dirty="0">
              <a:solidFill>
                <a:schemeClr val="bg1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4489096"/>
      </p:ext>
    </p:extLst>
  </p:cSld>
  <p:clrMapOvr>
    <a:masterClrMapping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7415BD8-D507-466C-BE65-3CF0EE978C8C}" type="datetimeFigureOut">
              <a:rPr lang="ko-KR" altLang="en-US" smtClean="0"/>
              <a:pPr/>
              <a:t>16. 6. 6.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D11B835-C8C7-43F8-9A40-E6B11644487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840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1" r:id="rId2"/>
    <p:sldLayoutId id="2147483770" r:id="rId3"/>
    <p:sldLayoutId id="2147483786" r:id="rId4"/>
    <p:sldLayoutId id="2147483787" r:id="rId5"/>
    <p:sldLayoutId id="2147483788" r:id="rId6"/>
    <p:sldLayoutId id="2147483781" r:id="rId7"/>
    <p:sldLayoutId id="2147483782" r:id="rId8"/>
    <p:sldLayoutId id="2147483783" r:id="rId9"/>
    <p:sldLayoutId id="2147483784" r:id="rId10"/>
    <p:sldLayoutId id="2147483789" r:id="rId11"/>
    <p:sldLayoutId id="2147483790" r:id="rId12"/>
    <p:sldLayoutId id="2147483791" r:id="rId13"/>
    <p:sldLayoutId id="2147483769" r:id="rId14"/>
    <p:sldLayoutId id="2147483785" r:id="rId15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jpe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hyperlink" Target="http://design.feelux.com/2015/index.html" TargetMode="External"/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design.feelux.com/2015/gal/01/gal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hyperlink" Target="http://design.feelux.com/2015/index.html" TargetMode="External"/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design.feelux.com/2015/gal/02/gal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hyperlink" Target="http://design.feelux.com/2015/index.html" TargetMode="External"/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design.feelux.com/2015/gal/03/gal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hyperlink" Target="http://design.feelux.com/2015/index.html" TargetMode="External"/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design.feelux.com/2015/gal/04/gal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hyperlink" Target="http://design.feelux.com/2015/index.html" TargetMode="External"/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design.feelux.com/2015/gal/05/gal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6" Type="http://schemas.openxmlformats.org/officeDocument/2006/relationships/chart" Target="../charts/chart5.xml"/><Relationship Id="rId1" Type="http://schemas.openxmlformats.org/officeDocument/2006/relationships/slideLayout" Target="../slideLayouts/slideLayout14.xml"/><Relationship Id="rId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6.png"/><Relationship Id="rId3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7.jpeg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hyperlink" Target="http://www.google.co.kr/url?sa=i&amp;rct=j&amp;q=&amp;esrc=s&amp;source=images&amp;cd=&amp;cad=rja&amp;uact=8&amp;ved=0ahUKEwjYs7Hl1uDMAhVCGaYKHS-OBj8QjRwIBw&amp;url=http://www.todayshomeowner.com/energy-efficient-hafele-led-lighting-from-woodcraft/&amp;bvm=bv.122129774,d.dGY&amp;psig=AFQjCNFObsVoVnzv0hkLKgZ4YSq8I_Dzqg&amp;ust=1463559480308951" TargetMode="External"/><Relationship Id="rId5" Type="http://schemas.openxmlformats.org/officeDocument/2006/relationships/image" Target="../media/image39.jpeg"/><Relationship Id="rId6" Type="http://schemas.openxmlformats.org/officeDocument/2006/relationships/hyperlink" Target="http://www.google.co.kr/url?sa=i&amp;rct=j&amp;q=&amp;esrc=s&amp;source=images&amp;cd=&amp;cad=rja&amp;uact=8&amp;ved=0ahUKEwj0tpP-1uDMAhVBqqYKHe6yBxUQjRwIBw&amp;url=http://mocoloco.com/vote/blancowhite-lamps-by-antoni-arola/&amp;bvm=bv.122129774,d.dGY&amp;psig=AFQjCNFObsVoVnzv0hkLKgZ4YSq8I_Dzqg&amp;ust=1463559480308951" TargetMode="External"/><Relationship Id="rId7" Type="http://schemas.openxmlformats.org/officeDocument/2006/relationships/image" Target="../media/image40.jpe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www.google.co.kr/url?sa=i&amp;rct=j&amp;q=&amp;esrc=s&amp;source=images&amp;cd=&amp;cad=rja&amp;uact=8&amp;ved=0ahUKEwj-kJ_Z1uDMAhUEXqYKHRQvDZ0QjRwIBw&amp;url=http://www.sensio.co.uk/&amp;bvm=bv.122129774,d.dGY&amp;psig=AFQjCNFObsVoVnzv0hkLKgZ4YSq8I_Dzqg&amp;ust=146355948030895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hyperlink" Target="http://www.google.co.kr/url?sa=i&amp;rct=j&amp;q=&amp;esrc=s&amp;source=images&amp;cd=&amp;cad=rja&amp;uact=8&amp;ved=0ahUKEwjB8IKN9vHMAhXIQpQKHdRrAPwQjRwIBw&amp;url=http://www.archiexpo.com/prod/modo-luce/product-5022-559767.html&amp;bvm=bv.122676328,d.dGY&amp;psig=AFQjCNGtmQrTPuxgsBl-awOqG_9QRUreUA&amp;ust=1464151349809687" TargetMode="External"/><Relationship Id="rId5" Type="http://schemas.openxmlformats.org/officeDocument/2006/relationships/image" Target="../media/image42.jpeg"/><Relationship Id="rId6" Type="http://schemas.openxmlformats.org/officeDocument/2006/relationships/hyperlink" Target="http://www.google.co.kr/url?sa=i&amp;rct=j&amp;q=&amp;esrc=s&amp;source=images&amp;cd=&amp;cad=rja&amp;uact=8&amp;ved=0ahUKEwig4MeY9_HMAhWFGZQKHeawDo8QjRwIBw&amp;url=http://blog.lightopiaonline.com/lighting-photos/smart-greens-led-chair/&amp;bvm=bv.122676328,d.dGY&amp;psig=AFQjCNE_HRccorkmVkITob-kQ8ME5Pt8Ug&amp;ust=1464152386453089" TargetMode="External"/><Relationship Id="rId7" Type="http://schemas.openxmlformats.org/officeDocument/2006/relationships/image" Target="../media/image43.jpe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www.google.co.kr/url?sa=i&amp;rct=j&amp;q=&amp;esrc=s&amp;source=images&amp;cd=&amp;cad=rja&amp;uact=8&amp;ved=0ahUKEwiSt8PJ9fHMAhUKk5QKHWfjDkoQjRwIBw&amp;url=http://expatstuff.com/lounge-designer-furniture/&amp;bvm=bv.122676328,d.dGY&amp;psig=AFQjCNGtmQrTPuxgsBl-awOqG_9QRUreUA&amp;ust=146415134980968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44.png"/><Relationship Id="rId5" Type="http://schemas.openxmlformats.org/officeDocument/2006/relationships/image" Target="../media/image4.png"/><Relationship Id="rId1" Type="http://schemas.microsoft.com/office/2007/relationships/media" Target="file://localhost/Users/feelux/Downloads/%E1%84%80%E1%85%B5%E1%84%92%E1%85%AC%E1%86%A8%E1%84%89%E1%85%A5/%EC%A1%B0%EB%AA%85%EB%B0%9C%20%EC%8B%A4%ED%97%98%EC%B9%B4%EB%A9%94%EB%9D%BC__(Philips%20Light%20over%20video).mp4" TargetMode="External"/><Relationship Id="rId2" Type="http://schemas.openxmlformats.org/officeDocument/2006/relationships/video" Target="file://localhost/Users/feelux/Downloads/%E1%84%80%E1%85%B5%E1%84%92%E1%85%AC%E1%86%A8%E1%84%89%E1%85%A5/%EC%A1%B0%EB%AA%85%EB%B0%9C%20%EC%8B%A4%ED%97%98%EC%B9%B4%EB%A9%94%EB%9D%BC__(Philips%20Light%20over%20video).mp4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jpeg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elux.com/2013/publicity/stb/index.asp" TargetMode="External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9.jpe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5" Type="http://schemas.openxmlformats.org/officeDocument/2006/relationships/image" Target="../media/image4.png"/><Relationship Id="rId1" Type="http://schemas.microsoft.com/office/2007/relationships/media" Target="file://localhost/Users/feelux/Downloads/%E1%84%80%E1%85%B5%E1%84%92%E1%85%AC%E1%86%A8%E1%84%89%E1%85%A5/%EC%A0%9C5%ED%9A%8C%20%EA%B8%80%EB%A1%9C%EB%B2%8C%20%ED%95%84%EB%A3%A9%EC%8A%A4%20%EC%A1%B0%EB%AA%85%EB%94%94%EC%9E%90%EC%9D%B8%20%EA%B3%B5%EB%AA%A8%EC%A0%84.mp4" TargetMode="External"/><Relationship Id="rId2" Type="http://schemas.openxmlformats.org/officeDocument/2006/relationships/video" Target="file://localhost/Users/feelux/Downloads/%E1%84%80%E1%85%B5%E1%84%92%E1%85%AC%E1%86%A8%E1%84%89%E1%85%A5/%EC%A0%9C5%ED%9A%8C%20%EA%B8%80%EB%A1%9C%EB%B2%8C%20%ED%95%84%EB%A3%A9%EC%8A%A4%20%EC%A1%B0%EB%AA%85%EB%94%94%EC%9E%90%EC%9D%B8%20%EA%B3%B5%EB%AA%A8%EC%A0%84.mp4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amiashop.com/main.casa" TargetMode="External"/><Relationship Id="rId4" Type="http://schemas.openxmlformats.org/officeDocument/2006/relationships/hyperlink" Target="http://www.funiturs.com/" TargetMode="External"/><Relationship Id="rId5" Type="http://schemas.openxmlformats.org/officeDocument/2006/relationships/hyperlink" Target="http://www.inartshop.com/main/index" TargetMode="Externa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fursys.com/fur_frt/common/main.do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ghtpollution-contest.com/index.html" TargetMode="External"/><Relationship Id="rId4" Type="http://schemas.openxmlformats.org/officeDocument/2006/relationships/hyperlink" Target="http://www.feelux.com/cssr/part1-1.html" TargetMode="External"/><Relationship Id="rId5" Type="http://schemas.openxmlformats.org/officeDocument/2006/relationships/hyperlink" Target="http://www.lighting-museum.com/" TargetMode="Externa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hyperlink" Target="http://www.feelux.com/cssr/part3-2.html" TargetMode="External"/><Relationship Id="rId6" Type="http://schemas.openxmlformats.org/officeDocument/2006/relationships/hyperlink" Target="http://www.kids-mayfestival.com/main/main.asp" TargetMode="External"/><Relationship Id="rId7" Type="http://schemas.openxmlformats.org/officeDocument/2006/relationships/hyperlink" Target="http://www.lightpollution-contest.com/index.html" TargetMode="External"/><Relationship Id="rId8" Type="http://schemas.openxmlformats.org/officeDocument/2006/relationships/hyperlink" Target="http://lighting-museum.com/light_art/" TargetMode="External"/><Relationship Id="rId9" Type="http://schemas.openxmlformats.org/officeDocument/2006/relationships/image" Target="../media/image15.jpe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 rot="10800000">
            <a:off x="431800" y="1988840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텍스트 개체 틀 3"/>
          <p:cNvSpPr txBox="1">
            <a:spLocks/>
          </p:cNvSpPr>
          <p:nvPr/>
        </p:nvSpPr>
        <p:spPr>
          <a:xfrm>
            <a:off x="323527" y="656692"/>
            <a:ext cx="5124785" cy="147616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제</a:t>
            </a: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6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회</a:t>
            </a:r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조명디자인공모전</a:t>
            </a:r>
            <a:endParaRPr kumimoji="0" lang="en-US" altLang="ko-K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브랜드 콜라보레이션 기획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텍스트 개체 틀 4"/>
          <p:cNvSpPr txBox="1">
            <a:spLocks/>
          </p:cNvSpPr>
          <p:nvPr/>
        </p:nvSpPr>
        <p:spPr>
          <a:xfrm>
            <a:off x="431540" y="2168860"/>
            <a:ext cx="2268252" cy="81853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2016.06 </a:t>
            </a:r>
            <a:r>
              <a:rPr kumimoji="0" lang="ko-KR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필룩스 디자인경영실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ondeng\Documents\하이웍스 받은파일\1.jpg"/>
          <p:cNvPicPr>
            <a:picLocks noChangeAspect="1" noChangeArrowheads="1"/>
          </p:cNvPicPr>
          <p:nvPr/>
        </p:nvPicPr>
        <p:blipFill>
          <a:blip r:embed="rId2" cstate="screen"/>
          <a:srcRect l="15273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cxnSp>
        <p:nvCxnSpPr>
          <p:cNvPr id="12" name="직선 연결선 11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 rot="10800000">
            <a:off x="431800" y="1785915"/>
            <a:ext cx="132111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텍스트 개체 틀 3"/>
          <p:cNvSpPr txBox="1">
            <a:spLocks/>
          </p:cNvSpPr>
          <p:nvPr/>
        </p:nvSpPr>
        <p:spPr>
          <a:xfrm>
            <a:off x="323527" y="656692"/>
            <a:ext cx="4577089" cy="147616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32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필룩스</a:t>
            </a:r>
            <a:r>
              <a:rPr kumimoji="0" lang="en-US" altLang="ko-KR" sz="32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ko-KR" altLang="en-US" sz="32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디자인공모전</a:t>
            </a:r>
            <a:endParaRPr kumimoji="0" lang="en-US" altLang="ko-KR" sz="3200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2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since</a:t>
            </a:r>
            <a:r>
              <a:rPr kumimoji="0" lang="en-US" altLang="ko-KR" sz="2200" b="0" i="0" u="none" strike="noStrike" kern="1200" cap="none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2012</a:t>
            </a:r>
            <a:endParaRPr kumimoji="0" lang="ko-KR" altLang="en-US" sz="22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ondeng\Documents\네이트온 받은 파일\OLED\2013년 (2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744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9532" y="693267"/>
            <a:ext cx="8388932" cy="5386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0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예술과 빛이만나면 조명이 문화가 되고 우리삶과 함께합니다</a:t>
            </a:r>
            <a:r>
              <a:rPr lang="en-US" altLang="ko-KR" sz="20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“</a:t>
            </a:r>
            <a:r>
              <a:rPr lang="ko-KR" altLang="en-US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세상을 밝히는 새로운 생각을 가진 여러분의</a:t>
            </a:r>
            <a:endParaRPr lang="en-US" altLang="ko-KR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창의적인 생각을</a:t>
            </a:r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현실로 만들어드립니다</a:t>
            </a:r>
            <a:r>
              <a:rPr lang="en-US" altLang="ko-KR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.”</a:t>
            </a:r>
            <a:endParaRPr lang="ko-KR" altLang="en-US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1600" y="2024844"/>
            <a:ext cx="8172399" cy="48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텍스트 개체 틀 3"/>
          <p:cNvSpPr txBox="1">
            <a:spLocks/>
          </p:cNvSpPr>
          <p:nvPr/>
        </p:nvSpPr>
        <p:spPr>
          <a:xfrm>
            <a:off x="323528" y="794226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4300" dirty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공모전</a:t>
            </a:r>
          </a:p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altLang="ko-KR" sz="32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32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회</a:t>
            </a:r>
            <a:endParaRPr lang="en-US" altLang="ko-KR" sz="3200" dirty="0" smtClean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 rot="10800000">
            <a:off x="431800" y="1628799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/>
        </p:nvSpPr>
        <p:spPr>
          <a:xfrm>
            <a:off x="5868144" y="786770"/>
            <a:ext cx="30579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응모작 </a:t>
            </a:r>
            <a:r>
              <a:rPr lang="en-US" altLang="ko-KR" sz="3000" spc="-150" dirty="0" smtClean="0">
                <a:solidFill>
                  <a:schemeClr val="accent6"/>
                </a:solidFill>
                <a:latin typeface="HY견고딕" pitchFamily="18" charset="-127"/>
                <a:ea typeface="HY견고딕" pitchFamily="18" charset="-127"/>
              </a:rPr>
              <a:t>128</a:t>
            </a:r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건 </a:t>
            </a:r>
            <a:endParaRPr lang="en-US" altLang="ko-KR" sz="3000" spc="-15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5" name="Picture 1" descr="F:\[ing]디자인팀\02.오화영\oho\00.작업\01.그래픽\01.제품관련\제1회조명디자인공모전\최종\공모전_out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496" y="2096853"/>
            <a:ext cx="3384376" cy="471652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22" name="직사각형 21"/>
          <p:cNvSpPr/>
          <p:nvPr/>
        </p:nvSpPr>
        <p:spPr>
          <a:xfrm>
            <a:off x="4391980" y="1182814"/>
            <a:ext cx="45340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총상금 </a:t>
            </a:r>
            <a:r>
              <a:rPr lang="en-US" altLang="ko-KR" sz="3000" spc="-150" dirty="0" smtClean="0">
                <a:solidFill>
                  <a:schemeClr val="accent6"/>
                </a:solidFill>
                <a:latin typeface="HY견고딕" pitchFamily="18" charset="-127"/>
                <a:ea typeface="HY견고딕" pitchFamily="18" charset="-127"/>
              </a:rPr>
              <a:t>300</a:t>
            </a:r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</a:t>
            </a:r>
            <a:endParaRPr lang="en-US" altLang="ko-KR" sz="3000" spc="-15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910114" y="1377643"/>
            <a:ext cx="305793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2012 LED DIVA2 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디자인공모전</a:t>
            </a:r>
            <a:endParaRPr lang="en-US" altLang="ko-KR" sz="15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91880" y="2024844"/>
            <a:ext cx="5652119" cy="48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>
          <a:xfrm>
            <a:off x="5868144" y="764704"/>
            <a:ext cx="30579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응모작 </a:t>
            </a:r>
            <a:r>
              <a:rPr lang="en-US" altLang="ko-KR" sz="3000" spc="-150" dirty="0" smtClean="0">
                <a:solidFill>
                  <a:schemeClr val="accent6"/>
                </a:solidFill>
                <a:latin typeface="HY견고딕" pitchFamily="18" charset="-127"/>
                <a:ea typeface="HY견고딕" pitchFamily="18" charset="-127"/>
              </a:rPr>
              <a:t>153</a:t>
            </a:r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건 </a:t>
            </a:r>
            <a:endParaRPr lang="en-US" altLang="ko-KR" sz="3000" spc="-15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391980" y="1160748"/>
            <a:ext cx="45340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총상금 </a:t>
            </a:r>
            <a:r>
              <a:rPr lang="en-US" altLang="ko-KR" sz="3000" spc="-150" dirty="0" smtClean="0">
                <a:solidFill>
                  <a:schemeClr val="accent6"/>
                </a:solidFill>
                <a:latin typeface="HY견고딕" pitchFamily="18" charset="-127"/>
                <a:ea typeface="HY견고딕" pitchFamily="18" charset="-127"/>
              </a:rPr>
              <a:t>800</a:t>
            </a:r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</a:t>
            </a:r>
            <a:endParaRPr lang="en-US" altLang="ko-KR" sz="3000" spc="-15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/>
          <a:srcRect l="2299"/>
          <a:stretch>
            <a:fillRect/>
          </a:stretch>
        </p:blipFill>
        <p:spPr bwMode="auto">
          <a:xfrm>
            <a:off x="54701" y="2096852"/>
            <a:ext cx="3365171" cy="4716524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1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텍스트 개체 틀 3"/>
          <p:cNvSpPr txBox="1">
            <a:spLocks/>
          </p:cNvSpPr>
          <p:nvPr/>
        </p:nvSpPr>
        <p:spPr>
          <a:xfrm>
            <a:off x="323528" y="794226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4300" dirty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공모전</a:t>
            </a:r>
          </a:p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altLang="ko-KR" sz="32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32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회</a:t>
            </a:r>
            <a:endParaRPr lang="en-US" altLang="ko-KR" sz="3200" dirty="0" smtClean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4" name="직선 연결선 15"/>
          <p:cNvCxnSpPr/>
          <p:nvPr/>
        </p:nvCxnSpPr>
        <p:spPr>
          <a:xfrm rot="10800000">
            <a:off x="431800" y="1628799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22"/>
          <p:cNvSpPr/>
          <p:nvPr/>
        </p:nvSpPr>
        <p:spPr>
          <a:xfrm>
            <a:off x="1910114" y="1377643"/>
            <a:ext cx="305793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2012 </a:t>
            </a:r>
            <a:r>
              <a:rPr lang="ko-KR" altLang="en-US" sz="1500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신기술 응용 디자인 공모전</a:t>
            </a:r>
            <a:endParaRPr lang="en-US" altLang="ko-KR" sz="1500" spc="-15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19672" y="2024844"/>
            <a:ext cx="7524328" cy="48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F:\[ing]디자인팀\03.김미형\2013 project_mh\20130215_FEELUX Lighting Design 포스터\FEELUX Lighting Design 포스터_2013022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496" y="2096852"/>
            <a:ext cx="3384376" cy="471652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20" name="직사각형 6"/>
          <p:cNvSpPr/>
          <p:nvPr/>
        </p:nvSpPr>
        <p:spPr>
          <a:xfrm>
            <a:off x="5868144" y="764704"/>
            <a:ext cx="30579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응모작 </a:t>
            </a:r>
            <a:r>
              <a:rPr lang="en-US" altLang="ko-KR" sz="3000" spc="-150" dirty="0" smtClean="0">
                <a:solidFill>
                  <a:schemeClr val="accent6"/>
                </a:solidFill>
                <a:latin typeface="HY견고딕" pitchFamily="18" charset="-127"/>
                <a:ea typeface="HY견고딕" pitchFamily="18" charset="-127"/>
              </a:rPr>
              <a:t>248</a:t>
            </a:r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건 </a:t>
            </a:r>
            <a:endParaRPr lang="en-US" altLang="ko-KR" sz="3000" spc="-15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2" name="직사각형 7"/>
          <p:cNvSpPr/>
          <p:nvPr/>
        </p:nvSpPr>
        <p:spPr>
          <a:xfrm>
            <a:off x="4391980" y="1160748"/>
            <a:ext cx="45340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총상금 </a:t>
            </a:r>
            <a:r>
              <a:rPr lang="en-US" altLang="ko-KR" sz="3000" spc="-150" dirty="0" smtClean="0">
                <a:solidFill>
                  <a:schemeClr val="accent6"/>
                </a:solidFill>
                <a:latin typeface="HY견고딕" pitchFamily="18" charset="-127"/>
                <a:ea typeface="HY견고딕" pitchFamily="18" charset="-127"/>
              </a:rPr>
              <a:t>1050</a:t>
            </a:r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</a:t>
            </a:r>
            <a:endParaRPr lang="en-US" altLang="ko-KR" sz="3000" spc="-15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3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텍스트 개체 틀 3"/>
          <p:cNvSpPr txBox="1">
            <a:spLocks/>
          </p:cNvSpPr>
          <p:nvPr/>
        </p:nvSpPr>
        <p:spPr>
          <a:xfrm>
            <a:off x="323528" y="794226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4300" dirty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공모전</a:t>
            </a:r>
          </a:p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altLang="ko-KR" sz="32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32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회</a:t>
            </a:r>
            <a:endParaRPr lang="en-US" altLang="ko-KR" sz="3200" dirty="0" smtClean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5" name="직선 연결선 15"/>
          <p:cNvCxnSpPr/>
          <p:nvPr/>
        </p:nvCxnSpPr>
        <p:spPr>
          <a:xfrm rot="10800000">
            <a:off x="431800" y="1628799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2"/>
          <p:cNvSpPr/>
          <p:nvPr/>
        </p:nvSpPr>
        <p:spPr>
          <a:xfrm>
            <a:off x="1910114" y="1377643"/>
            <a:ext cx="4318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2013 </a:t>
            </a:r>
            <a:r>
              <a:rPr lang="en-US" altLang="ko-KR" sz="1600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Dbar</a:t>
            </a:r>
            <a:r>
              <a:rPr lang="en-US" altLang="ko-KR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,</a:t>
            </a:r>
            <a:r>
              <a: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무접촉</a:t>
            </a:r>
            <a:r>
              <a:rPr lang="en-US" altLang="ko-KR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LED</a:t>
            </a:r>
            <a:r>
              <a: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조명등기구</a:t>
            </a:r>
            <a:r>
              <a:rPr lang="en-US" altLang="ko-KR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, DIY</a:t>
            </a:r>
            <a:r>
              <a: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조명등기구</a:t>
            </a:r>
            <a:endParaRPr lang="en-US" altLang="ko-KR" sz="16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23728" y="2024844"/>
            <a:ext cx="7020272" cy="48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F:\[ing]디자인팀\03.김미형\2014 project_mh\20140220_조명디자인 공모전 포스터\FEELUX Lighting Design 포스터_인쇄용 최종S_201403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00" y="2090228"/>
            <a:ext cx="3348372" cy="472314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12" name="직사각형 6"/>
          <p:cNvSpPr/>
          <p:nvPr/>
        </p:nvSpPr>
        <p:spPr>
          <a:xfrm>
            <a:off x="5868144" y="764704"/>
            <a:ext cx="30579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응모작 </a:t>
            </a:r>
            <a:r>
              <a:rPr lang="en-US" altLang="ko-KR" sz="3000" spc="-150" dirty="0" smtClean="0">
                <a:solidFill>
                  <a:schemeClr val="accent6"/>
                </a:solidFill>
                <a:latin typeface="HY견고딕" pitchFamily="18" charset="-127"/>
                <a:ea typeface="HY견고딕" pitchFamily="18" charset="-127"/>
              </a:rPr>
              <a:t>329</a:t>
            </a:r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건 </a:t>
            </a:r>
            <a:endParaRPr lang="en-US" altLang="ko-KR" sz="3000" spc="-15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직사각형 7"/>
          <p:cNvSpPr/>
          <p:nvPr/>
        </p:nvSpPr>
        <p:spPr>
          <a:xfrm>
            <a:off x="4391980" y="1160748"/>
            <a:ext cx="45340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총상금 </a:t>
            </a:r>
            <a:r>
              <a:rPr lang="en-US" altLang="ko-KR" sz="3000" spc="-150" dirty="0" smtClean="0">
                <a:solidFill>
                  <a:schemeClr val="accent6"/>
                </a:solidFill>
                <a:latin typeface="HY견고딕" pitchFamily="18" charset="-127"/>
                <a:ea typeface="HY견고딕" pitchFamily="18" charset="-127"/>
              </a:rPr>
              <a:t>1050</a:t>
            </a:r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</a:t>
            </a:r>
            <a:endParaRPr lang="en-US" altLang="ko-KR" sz="3000" spc="-15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5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텍스트 개체 틀 3"/>
          <p:cNvSpPr txBox="1">
            <a:spLocks/>
          </p:cNvSpPr>
          <p:nvPr/>
        </p:nvSpPr>
        <p:spPr>
          <a:xfrm>
            <a:off x="323528" y="794226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4300" dirty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공모전</a:t>
            </a:r>
          </a:p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altLang="ko-KR" sz="32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sz="32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회</a:t>
            </a:r>
            <a:endParaRPr lang="en-US" altLang="ko-KR" sz="3200" dirty="0" smtClean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8" name="직선 연결선 15"/>
          <p:cNvCxnSpPr/>
          <p:nvPr/>
        </p:nvCxnSpPr>
        <p:spPr>
          <a:xfrm rot="10800000">
            <a:off x="431800" y="1628799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22"/>
          <p:cNvSpPr/>
          <p:nvPr/>
        </p:nvSpPr>
        <p:spPr>
          <a:xfrm>
            <a:off x="1910114" y="1377643"/>
            <a:ext cx="4318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2014 </a:t>
            </a:r>
            <a:r>
              <a:rPr lang="en-US" altLang="ko-KR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Flexible </a:t>
            </a:r>
            <a:r>
              <a:rPr lang="en-US" altLang="ko-KR" sz="16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OLED,  </a:t>
            </a:r>
            <a:r>
              <a:rPr lang="ko-KR" altLang="en-US" sz="16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트라이앵글 </a:t>
            </a:r>
            <a:r>
              <a:rPr lang="en-US" altLang="ko-KR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/ DC </a:t>
            </a:r>
            <a:r>
              <a:rPr lang="ko-KR" altLang="en-US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모노레일 </a:t>
            </a:r>
            <a:endParaRPr lang="en-US" altLang="ko-KR" sz="16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91681" y="2024844"/>
            <a:ext cx="7452318" cy="48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050" y="2096852"/>
            <a:ext cx="3356822" cy="4716524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" name="직사각형 6"/>
          <p:cNvSpPr/>
          <p:nvPr/>
        </p:nvSpPr>
        <p:spPr>
          <a:xfrm>
            <a:off x="5868144" y="764704"/>
            <a:ext cx="30579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응모작 </a:t>
            </a:r>
            <a:r>
              <a:rPr lang="en-US" altLang="ko-KR" sz="3000" spc="-150" dirty="0" smtClean="0">
                <a:solidFill>
                  <a:schemeClr val="accent6"/>
                </a:solidFill>
                <a:latin typeface="HY견고딕" pitchFamily="18" charset="-127"/>
                <a:ea typeface="HY견고딕" pitchFamily="18" charset="-127"/>
              </a:rPr>
              <a:t>466</a:t>
            </a:r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건 </a:t>
            </a:r>
            <a:endParaRPr lang="en-US" altLang="ko-KR" sz="3000" spc="-15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직사각형 7"/>
          <p:cNvSpPr/>
          <p:nvPr/>
        </p:nvSpPr>
        <p:spPr>
          <a:xfrm>
            <a:off x="4391980" y="1160748"/>
            <a:ext cx="45340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총상금 </a:t>
            </a:r>
            <a:r>
              <a:rPr lang="en-US" altLang="ko-KR" sz="3000" spc="-150" dirty="0" smtClean="0">
                <a:solidFill>
                  <a:schemeClr val="accent6"/>
                </a:solidFill>
                <a:latin typeface="HY견고딕" pitchFamily="18" charset="-127"/>
                <a:ea typeface="HY견고딕" pitchFamily="18" charset="-127"/>
              </a:rPr>
              <a:t>950</a:t>
            </a:r>
            <a:r>
              <a:rPr lang="ko-KR" altLang="en-US" sz="3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만</a:t>
            </a:r>
            <a:endParaRPr lang="en-US" altLang="ko-KR" sz="3000" spc="-15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7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텍스트 개체 틀 3"/>
          <p:cNvSpPr txBox="1">
            <a:spLocks/>
          </p:cNvSpPr>
          <p:nvPr/>
        </p:nvSpPr>
        <p:spPr>
          <a:xfrm>
            <a:off x="323528" y="794226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4300" dirty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공모전</a:t>
            </a:r>
          </a:p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altLang="ko-KR" sz="32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r>
              <a:rPr lang="ko-KR" altLang="en-US" sz="32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회</a:t>
            </a:r>
            <a:endParaRPr lang="en-US" altLang="ko-KR" sz="3200" dirty="0" smtClean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0" name="직선 연결선 15"/>
          <p:cNvCxnSpPr/>
          <p:nvPr/>
        </p:nvCxnSpPr>
        <p:spPr>
          <a:xfrm rot="10800000">
            <a:off x="431800" y="1628799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2"/>
          <p:cNvSpPr/>
          <p:nvPr/>
        </p:nvSpPr>
        <p:spPr>
          <a:xfrm>
            <a:off x="1910114" y="1377643"/>
            <a:ext cx="4318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2015 </a:t>
            </a:r>
            <a:r>
              <a:rPr lang="en-US" altLang="ko-KR" sz="16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Flexible </a:t>
            </a:r>
            <a:r>
              <a:rPr lang="en-US" altLang="ko-KR" sz="16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OLED, </a:t>
            </a:r>
            <a:r>
              <a:rPr lang="ko-KR" altLang="en-US" sz="1600" spc="-15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레일조명을 활용한 공간디자인 </a:t>
            </a:r>
            <a:endParaRPr lang="en-US" altLang="ko-KR" sz="16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직사각형 59"/>
          <p:cNvSpPr/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텍스트 개체 틀 3"/>
          <p:cNvSpPr txBox="1">
            <a:spLocks/>
          </p:cNvSpPr>
          <p:nvPr/>
        </p:nvSpPr>
        <p:spPr>
          <a:xfrm>
            <a:off x="323528" y="722218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공모전</a:t>
            </a:r>
            <a:endParaRPr lang="en-US" altLang="ko-KR" sz="3200" spc="-300" dirty="0" smtClean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현황</a:t>
            </a:r>
            <a:endParaRPr lang="ko-KR" altLang="en-US" sz="3200" spc="-300" dirty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2179077" y="1249332"/>
            <a:ext cx="69649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국내 공모전 인지도 및 기업신뢰도 향상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/ 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공모전의 양적인 성장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디자인 완성도 및 수준 향상 </a:t>
            </a:r>
            <a:endParaRPr lang="en-US" altLang="ko-KR" sz="12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95836" y="5265204"/>
            <a:ext cx="28443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1" dirty="0" smtClean="0">
                <a:solidFill>
                  <a:srgbClr val="FF7D25"/>
                </a:solidFill>
                <a:latin typeface="HY견고딕" pitchFamily="18" charset="-127"/>
                <a:ea typeface="HY견고딕" pitchFamily="18" charset="-127"/>
              </a:rPr>
              <a:t>누적 응모작 수</a:t>
            </a:r>
            <a:r>
              <a:rPr lang="en-US" altLang="ko-KR" sz="1500" b="1" dirty="0" smtClean="0">
                <a:solidFill>
                  <a:srgbClr val="FF7D25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5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1,300</a:t>
            </a:r>
            <a:r>
              <a:rPr lang="en-US" altLang="ko-KR" sz="2500" b="1" dirty="0" smtClean="0">
                <a:solidFill>
                  <a:srgbClr val="FF7D25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500" b="1" dirty="0" smtClean="0">
                <a:solidFill>
                  <a:srgbClr val="FF7D25"/>
                </a:solidFill>
                <a:latin typeface="HY견고딕" pitchFamily="18" charset="-127"/>
                <a:ea typeface="HY견고딕" pitchFamily="18" charset="-127"/>
              </a:rPr>
              <a:t>여건</a:t>
            </a:r>
            <a:endParaRPr lang="ko-KR" altLang="en-US" sz="1500" b="1" dirty="0">
              <a:solidFill>
                <a:srgbClr val="FF7D25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2159732" y="580986"/>
            <a:ext cx="4867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dirty="0" smtClean="0">
                <a:solidFill>
                  <a:srgbClr val="FF7D25"/>
                </a:solidFill>
                <a:latin typeface="HY견고딕" pitchFamily="18" charset="-127"/>
                <a:ea typeface="HY견고딕" pitchFamily="18" charset="-127"/>
              </a:rPr>
              <a:t>지속적인 발전으로 역사를 만들어가는</a:t>
            </a:r>
            <a:endParaRPr lang="en-US" altLang="ko-KR" dirty="0" smtClean="0">
              <a:solidFill>
                <a:srgbClr val="FF7D25"/>
              </a:solidFill>
              <a:latin typeface="HY견고딕" pitchFamily="18" charset="-127"/>
              <a:ea typeface="HY견고딕" pitchFamily="18" charset="-127"/>
            </a:endParaRPr>
          </a:p>
          <a:p>
            <a:pPr marL="342900" indent="-342900"/>
            <a:r>
              <a:rPr lang="ko-KR" altLang="en-US" dirty="0" smtClean="0">
                <a:solidFill>
                  <a:srgbClr val="FF7D25"/>
                </a:solidFill>
                <a:latin typeface="HY견고딕" pitchFamily="18" charset="-127"/>
                <a:ea typeface="HY견고딕" pitchFamily="18" charset="-127"/>
              </a:rPr>
              <a:t>조명디자인 공모전으로 자리매김중</a:t>
            </a:r>
            <a:endParaRPr lang="en-US" altLang="ko-KR" dirty="0" smtClean="0">
              <a:solidFill>
                <a:srgbClr val="FF7D25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 rot="10800000">
            <a:off x="431800" y="1603350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39"/>
          <p:cNvSpPr txBox="1"/>
          <p:nvPr/>
        </p:nvSpPr>
        <p:spPr>
          <a:xfrm>
            <a:off x="431540" y="2273788"/>
            <a:ext cx="81464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회</a:t>
            </a:r>
            <a:endParaRPr lang="en-US" altLang="ko-KR" sz="13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128</a:t>
            </a:r>
            <a:r>
              <a:rPr lang="ko-KR" altLang="en-US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건</a:t>
            </a:r>
            <a:endParaRPr lang="ko-KR" altLang="en-US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55" name="그룹 54"/>
          <p:cNvGrpSpPr/>
          <p:nvPr/>
        </p:nvGrpSpPr>
        <p:grpSpPr>
          <a:xfrm>
            <a:off x="-864604" y="2957864"/>
            <a:ext cx="3492388" cy="1836204"/>
            <a:chOff x="1079612" y="1808820"/>
            <a:chExt cx="3492388" cy="1836204"/>
          </a:xfrm>
        </p:grpSpPr>
        <p:graphicFrame>
          <p:nvGraphicFramePr>
            <p:cNvPr id="23" name="차트 22"/>
            <p:cNvGraphicFramePr/>
            <p:nvPr/>
          </p:nvGraphicFramePr>
          <p:xfrm>
            <a:off x="1079612" y="1808820"/>
            <a:ext cx="3492388" cy="18362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8" name="TextBox 44"/>
            <p:cNvSpPr txBox="1"/>
            <p:nvPr/>
          </p:nvSpPr>
          <p:spPr>
            <a:xfrm>
              <a:off x="2231740" y="2672916"/>
              <a:ext cx="51809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서울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9" name="TextBox 51"/>
            <p:cNvSpPr txBox="1"/>
            <p:nvPr/>
          </p:nvSpPr>
          <p:spPr>
            <a:xfrm>
              <a:off x="2951820" y="2384884"/>
              <a:ext cx="51809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경기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6" name="그룹 55"/>
          <p:cNvGrpSpPr/>
          <p:nvPr/>
        </p:nvGrpSpPr>
        <p:grpSpPr>
          <a:xfrm>
            <a:off x="1259632" y="2924943"/>
            <a:ext cx="2666963" cy="1800200"/>
            <a:chOff x="4463988" y="1736812"/>
            <a:chExt cx="2880320" cy="1944216"/>
          </a:xfrm>
        </p:grpSpPr>
        <p:graphicFrame>
          <p:nvGraphicFramePr>
            <p:cNvPr id="25" name="차트 24"/>
            <p:cNvGraphicFramePr/>
            <p:nvPr/>
          </p:nvGraphicFramePr>
          <p:xfrm>
            <a:off x="4463988" y="1736812"/>
            <a:ext cx="2880320" cy="19442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7" name="TextBox 43"/>
            <p:cNvSpPr txBox="1"/>
            <p:nvPr/>
          </p:nvSpPr>
          <p:spPr>
            <a:xfrm>
              <a:off x="5256076" y="2600908"/>
              <a:ext cx="538018" cy="303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서울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0" name="TextBox 53"/>
            <p:cNvSpPr txBox="1"/>
            <p:nvPr/>
          </p:nvSpPr>
          <p:spPr>
            <a:xfrm>
              <a:off x="6048164" y="2384884"/>
              <a:ext cx="538018" cy="303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경기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2915816" y="2960947"/>
            <a:ext cx="2592287" cy="1748810"/>
            <a:chOff x="3820792" y="2207274"/>
            <a:chExt cx="3492388" cy="2356036"/>
          </a:xfrm>
        </p:grpSpPr>
        <p:graphicFrame>
          <p:nvGraphicFramePr>
            <p:cNvPr id="54" name="차트 53"/>
            <p:cNvGraphicFramePr/>
            <p:nvPr>
              <p:extLst>
                <p:ext uri="{D42A27DB-BD31-4B8C-83A1-F6EECF244321}">
                  <p14:modId xmlns:p14="http://schemas.microsoft.com/office/powerpoint/2010/main" val="533515809"/>
                </p:ext>
              </p:extLst>
            </p:nvPr>
          </p:nvGraphicFramePr>
          <p:xfrm>
            <a:off x="3820792" y="2207274"/>
            <a:ext cx="3492388" cy="23560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1" name="TextBox 54"/>
            <p:cNvSpPr txBox="1"/>
            <p:nvPr/>
          </p:nvSpPr>
          <p:spPr>
            <a:xfrm>
              <a:off x="4612373" y="3238889"/>
              <a:ext cx="661248" cy="373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서울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6" name="TextBox 60"/>
            <p:cNvSpPr txBox="1"/>
            <p:nvPr/>
          </p:nvSpPr>
          <p:spPr>
            <a:xfrm>
              <a:off x="5728497" y="2842846"/>
              <a:ext cx="661248" cy="373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경기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2" name="TextBox 64"/>
            <p:cNvSpPr txBox="1"/>
            <p:nvPr/>
          </p:nvSpPr>
          <p:spPr>
            <a:xfrm>
              <a:off x="5440465" y="3814953"/>
              <a:ext cx="661248" cy="373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경상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4946250" y="2921860"/>
            <a:ext cx="1875312" cy="1911295"/>
            <a:chOff x="3638093" y="4009264"/>
            <a:chExt cx="2290199" cy="2334143"/>
          </a:xfrm>
        </p:grpSpPr>
        <p:graphicFrame>
          <p:nvGraphicFramePr>
            <p:cNvPr id="11" name="차트 10"/>
            <p:cNvGraphicFramePr/>
            <p:nvPr/>
          </p:nvGraphicFramePr>
          <p:xfrm>
            <a:off x="3638093" y="4009264"/>
            <a:ext cx="2290199" cy="23341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3" name="TextBox 55"/>
            <p:cNvSpPr txBox="1"/>
            <p:nvPr/>
          </p:nvSpPr>
          <p:spPr>
            <a:xfrm>
              <a:off x="4177645" y="5467203"/>
              <a:ext cx="632711" cy="35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서울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7" name="TextBox 61"/>
            <p:cNvSpPr txBox="1"/>
            <p:nvPr/>
          </p:nvSpPr>
          <p:spPr>
            <a:xfrm>
              <a:off x="5002451" y="4675115"/>
              <a:ext cx="632711" cy="35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경기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1" name="TextBox 63"/>
            <p:cNvSpPr txBox="1"/>
            <p:nvPr/>
          </p:nvSpPr>
          <p:spPr>
            <a:xfrm>
              <a:off x="5041742" y="5395195"/>
              <a:ext cx="632711" cy="35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경상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3" name="TextBox 65"/>
            <p:cNvSpPr txBox="1"/>
            <p:nvPr/>
          </p:nvSpPr>
          <p:spPr>
            <a:xfrm>
              <a:off x="4105637" y="4459091"/>
              <a:ext cx="632711" cy="35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충청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59" name="그룹 58"/>
          <p:cNvGrpSpPr/>
          <p:nvPr/>
        </p:nvGrpSpPr>
        <p:grpSpPr>
          <a:xfrm>
            <a:off x="6749554" y="2960947"/>
            <a:ext cx="2358950" cy="1872209"/>
            <a:chOff x="7917601" y="2116239"/>
            <a:chExt cx="3266238" cy="2592288"/>
          </a:xfrm>
        </p:grpSpPr>
        <p:graphicFrame>
          <p:nvGraphicFramePr>
            <p:cNvPr id="15" name="차트 14"/>
            <p:cNvGraphicFramePr/>
            <p:nvPr/>
          </p:nvGraphicFramePr>
          <p:xfrm>
            <a:off x="7917601" y="2116239"/>
            <a:ext cx="3266238" cy="25922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4" name="TextBox 58"/>
            <p:cNvSpPr txBox="1"/>
            <p:nvPr/>
          </p:nvSpPr>
          <p:spPr>
            <a:xfrm>
              <a:off x="8565674" y="3916437"/>
              <a:ext cx="717357" cy="404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서울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5" name="TextBox 59"/>
            <p:cNvSpPr txBox="1"/>
            <p:nvPr/>
          </p:nvSpPr>
          <p:spPr>
            <a:xfrm>
              <a:off x="9537782" y="2836319"/>
              <a:ext cx="717357" cy="404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경기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8" name="TextBox 62"/>
            <p:cNvSpPr txBox="1"/>
            <p:nvPr/>
          </p:nvSpPr>
          <p:spPr>
            <a:xfrm>
              <a:off x="9429770" y="3700414"/>
              <a:ext cx="717357" cy="404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경상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4" name="TextBox 66"/>
            <p:cNvSpPr txBox="1"/>
            <p:nvPr/>
          </p:nvSpPr>
          <p:spPr>
            <a:xfrm>
              <a:off x="8385655" y="2836319"/>
              <a:ext cx="717357" cy="404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충청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6" name="TextBox 67"/>
            <p:cNvSpPr txBox="1"/>
            <p:nvPr/>
          </p:nvSpPr>
          <p:spPr>
            <a:xfrm>
              <a:off x="8892762" y="2409319"/>
              <a:ext cx="717357" cy="404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해외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7" name="TextBox 68"/>
            <p:cNvSpPr txBox="1"/>
            <p:nvPr/>
          </p:nvSpPr>
          <p:spPr>
            <a:xfrm>
              <a:off x="8133626" y="3484391"/>
              <a:ext cx="717357" cy="404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 sz="13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전라</a:t>
              </a:r>
              <a:endParaRPr lang="ko-KR" altLang="en-US" sz="13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48" name="TextBox 39"/>
          <p:cNvSpPr txBox="1"/>
          <p:nvPr/>
        </p:nvSpPr>
        <p:spPr>
          <a:xfrm>
            <a:off x="2123728" y="2273788"/>
            <a:ext cx="81464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회</a:t>
            </a:r>
            <a:endParaRPr lang="en-US" altLang="ko-KR" sz="13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153</a:t>
            </a:r>
            <a:r>
              <a:rPr lang="ko-KR" altLang="en-US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건</a:t>
            </a:r>
            <a:endParaRPr lang="ko-KR" altLang="en-US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" name="TextBox 39"/>
          <p:cNvSpPr txBox="1"/>
          <p:nvPr/>
        </p:nvSpPr>
        <p:spPr>
          <a:xfrm>
            <a:off x="3779912" y="2273788"/>
            <a:ext cx="81464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회</a:t>
            </a:r>
            <a:endParaRPr lang="en-US" altLang="ko-KR" sz="13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248</a:t>
            </a:r>
            <a:r>
              <a:rPr lang="ko-KR" altLang="en-US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건</a:t>
            </a:r>
            <a:endParaRPr lang="ko-KR" altLang="en-US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TextBox 39"/>
          <p:cNvSpPr txBox="1"/>
          <p:nvPr/>
        </p:nvSpPr>
        <p:spPr>
          <a:xfrm>
            <a:off x="5450306" y="2273788"/>
            <a:ext cx="81464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회</a:t>
            </a:r>
            <a:endParaRPr lang="en-US" altLang="ko-KR" sz="13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329</a:t>
            </a:r>
            <a:r>
              <a:rPr lang="ko-KR" altLang="en-US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건</a:t>
            </a:r>
            <a:endParaRPr lang="ko-KR" altLang="en-US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1" name="TextBox 39"/>
          <p:cNvSpPr txBox="1"/>
          <p:nvPr/>
        </p:nvSpPr>
        <p:spPr>
          <a:xfrm>
            <a:off x="7289614" y="2273788"/>
            <a:ext cx="81464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회</a:t>
            </a:r>
            <a:endParaRPr lang="en-US" altLang="ko-KR" sz="13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466</a:t>
            </a:r>
            <a:r>
              <a:rPr lang="ko-KR" altLang="en-US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건</a:t>
            </a:r>
            <a:endParaRPr lang="ko-KR" altLang="en-US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1799692" y="6237312"/>
            <a:ext cx="569602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500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특정 지역위주의 공모전에서 전국적인 분포가 높아지는 공모전으로 발전</a:t>
            </a:r>
            <a:endParaRPr lang="en-US" altLang="ko-KR" sz="1500" b="1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5" name="Picture 13" descr="F:\[ing]디자인팀\ro090909\print\2015-드리밍사이트리플렛\_DSC238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1889830"/>
            <a:ext cx="6624227" cy="4968171"/>
          </a:xfrm>
          <a:prstGeom prst="rect">
            <a:avLst/>
          </a:prstGeom>
          <a:noFill/>
        </p:spPr>
      </p:pic>
      <p:pic>
        <p:nvPicPr>
          <p:cNvPr id="49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3962" y="6350040"/>
            <a:ext cx="1577138" cy="253996"/>
          </a:xfrm>
          <a:prstGeom prst="rect">
            <a:avLst/>
          </a:prstGeom>
          <a:noFill/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9875" y="1880828"/>
            <a:ext cx="25241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/>
          <a:srcRect r="2859"/>
          <a:stretch>
            <a:fillRect/>
          </a:stretch>
        </p:blipFill>
        <p:spPr bwMode="auto">
          <a:xfrm>
            <a:off x="6627280" y="3537012"/>
            <a:ext cx="251672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9063" y="5248275"/>
            <a:ext cx="25431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6336196" y="584684"/>
            <a:ext cx="236163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en-US" altLang="ko-KR" sz="2500" dirty="0" smtClean="0">
                <a:solidFill>
                  <a:srgbClr val="FF873C"/>
                </a:solidFill>
                <a:latin typeface="HY견고딕" pitchFamily="18" charset="-127"/>
                <a:ea typeface="HY견고딕" pitchFamily="18" charset="-127"/>
              </a:rPr>
              <a:t>Y-LUX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7026" y="1016732"/>
            <a:ext cx="23952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회 조명디자인공모전</a:t>
            </a:r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가작</a:t>
            </a:r>
            <a:endParaRPr lang="en-US" altLang="ko-KR" sz="13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r"/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Pointriangle 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사지은</a:t>
            </a:r>
            <a:endParaRPr lang="ko-KR" altLang="en-US" sz="13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3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텍스트 개체 틀 3"/>
          <p:cNvSpPr txBox="1">
            <a:spLocks/>
          </p:cNvSpPr>
          <p:nvPr/>
        </p:nvSpPr>
        <p:spPr>
          <a:xfrm>
            <a:off x="323528" y="722218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상품화</a:t>
            </a:r>
            <a:endParaRPr lang="en-US" altLang="ko-KR" sz="3200" spc="-300" dirty="0" smtClean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현황</a:t>
            </a:r>
            <a:endParaRPr lang="ko-KR" altLang="en-US" sz="3200" spc="-300" dirty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5" name="직선 연결선 15"/>
          <p:cNvCxnSpPr/>
          <p:nvPr/>
        </p:nvCxnSpPr>
        <p:spPr>
          <a:xfrm rot="10800000">
            <a:off x="431800" y="1603350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직사각형 43"/>
          <p:cNvSpPr/>
          <p:nvPr/>
        </p:nvSpPr>
        <p:spPr>
          <a:xfrm>
            <a:off x="6336196" y="584684"/>
            <a:ext cx="236163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en-US" altLang="ko-KR" sz="2500" dirty="0" smtClean="0">
                <a:solidFill>
                  <a:srgbClr val="FF873C"/>
                </a:solidFill>
                <a:latin typeface="HY견고딕" pitchFamily="18" charset="-127"/>
                <a:ea typeface="HY견고딕" pitchFamily="18" charset="-127"/>
              </a:rPr>
              <a:t>WOODLITE</a:t>
            </a:r>
          </a:p>
        </p:txBody>
      </p:sp>
      <p:pic>
        <p:nvPicPr>
          <p:cNvPr id="9" name="Picture 3" descr="C:\Users\roondeng\Desktop\feelux-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3962" y="6350040"/>
            <a:ext cx="1577138" cy="253996"/>
          </a:xfrm>
          <a:prstGeom prst="rect">
            <a:avLst/>
          </a:prstGeom>
          <a:noFill/>
        </p:spPr>
      </p:pic>
      <p:pic>
        <p:nvPicPr>
          <p:cNvPr id="10" name="Picture 1" descr="F:\[ing]디자인팀\04.전혜연\사진자료\제품관련\woodlite\공부방촬영\DSC_338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31940" y="1890288"/>
            <a:ext cx="5112060" cy="4967712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 l="2817" t="4485"/>
          <a:stretch>
            <a:fillRect/>
          </a:stretch>
        </p:blipFill>
        <p:spPr bwMode="auto">
          <a:xfrm>
            <a:off x="0" y="1889065"/>
            <a:ext cx="3995936" cy="165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73016"/>
            <a:ext cx="1934278" cy="328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7232" y="3573016"/>
            <a:ext cx="2068180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70312" y="1016732"/>
            <a:ext cx="25619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회 조명디자인공모전</a:t>
            </a:r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입선작</a:t>
            </a:r>
            <a:endParaRPr lang="en-US" altLang="ko-KR" sz="13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r"/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Naz-Mmoon 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김숙현</a:t>
            </a:r>
            <a:endParaRPr lang="ko-KR" altLang="en-US" sz="13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3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텍스트 개체 틀 3"/>
          <p:cNvSpPr txBox="1">
            <a:spLocks/>
          </p:cNvSpPr>
          <p:nvPr/>
        </p:nvSpPr>
        <p:spPr>
          <a:xfrm>
            <a:off x="323528" y="722218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상품화</a:t>
            </a:r>
            <a:endParaRPr lang="en-US" altLang="ko-KR" sz="3200" spc="-300" dirty="0" smtClean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현황</a:t>
            </a:r>
            <a:endParaRPr lang="ko-KR" altLang="en-US" sz="3200" spc="-300" dirty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5" name="직선 연결선 15"/>
          <p:cNvCxnSpPr/>
          <p:nvPr/>
        </p:nvCxnSpPr>
        <p:spPr>
          <a:xfrm rot="10800000">
            <a:off x="431800" y="1603350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C:\Users\roondeng\Desktop\feelux-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 idx="4294967295"/>
          </p:nvPr>
        </p:nvSpPr>
        <p:spPr>
          <a:xfrm>
            <a:off x="323528" y="1603349"/>
            <a:ext cx="6624637" cy="1898677"/>
          </a:xfrm>
        </p:spPr>
        <p:txBody>
          <a:bodyPr anchor="t">
            <a:norm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1800" spc="-150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en-US" altLang="ko-KR" sz="1800" spc="-150" baseline="0" dirty="0" smtClean="0"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1800" spc="-150" dirty="0" smtClean="0">
                <a:latin typeface="HY견고딕" pitchFamily="18" charset="-127"/>
                <a:ea typeface="HY견고딕" pitchFamily="18" charset="-127"/>
              </a:rPr>
              <a:t>감성조명필룩스</a:t>
            </a:r>
            <a:r>
              <a:rPr lang="en-US" altLang="ko-KR" sz="1800" spc="-150" baseline="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sz="1800" spc="-150" baseline="0" dirty="0" smtClean="0">
                <a:latin typeface="HY견고딕" pitchFamily="18" charset="-127"/>
                <a:ea typeface="HY견고딕" pitchFamily="18" charset="-127"/>
              </a:rPr>
            </a:br>
            <a:r>
              <a:rPr lang="en-US" altLang="ko-KR" sz="1800" spc="-150" dirty="0" smtClean="0">
                <a:latin typeface="HY견고딕" pitchFamily="18" charset="-127"/>
                <a:ea typeface="HY견고딕" pitchFamily="18" charset="-127"/>
              </a:rPr>
              <a:t>2  </a:t>
            </a:r>
            <a:r>
              <a:rPr lang="ko-KR" altLang="en-US" sz="1800" spc="-150" dirty="0" smtClean="0">
                <a:latin typeface="HY견고딕" pitchFamily="18" charset="-127"/>
                <a:ea typeface="HY견고딕" pitchFamily="18" charset="-127"/>
              </a:rPr>
              <a:t>필룩스조명디자인공모전</a:t>
            </a:r>
            <a:r>
              <a:rPr lang="en-US" altLang="ko-KR" sz="1800" spc="-15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sz="1800" spc="-150" dirty="0" smtClean="0">
                <a:latin typeface="HY견고딕" pitchFamily="18" charset="-127"/>
                <a:ea typeface="HY견고딕" pitchFamily="18" charset="-127"/>
              </a:rPr>
            </a:br>
            <a:r>
              <a:rPr lang="en-US" altLang="ko-KR" sz="1800" spc="-150" dirty="0" smtClean="0">
                <a:latin typeface="HY견고딕" pitchFamily="18" charset="-127"/>
                <a:ea typeface="HY견고딕" pitchFamily="18" charset="-127"/>
              </a:rPr>
              <a:t>3  </a:t>
            </a:r>
            <a:r>
              <a:rPr lang="ko-KR" altLang="en-US" sz="1800" spc="-150" dirty="0" smtClean="0">
                <a:latin typeface="HY견고딕" pitchFamily="18" charset="-127"/>
                <a:ea typeface="HY견고딕" pitchFamily="18" charset="-127"/>
              </a:rPr>
              <a:t>브랜드 콜라보레이션</a:t>
            </a:r>
            <a:r>
              <a:rPr lang="en-US" altLang="ko-KR" sz="1800" spc="-150" dirty="0" smtClean="0">
                <a:latin typeface="HY견고딕" pitchFamily="18" charset="-127"/>
                <a:ea typeface="HY견고딕" pitchFamily="18" charset="-127"/>
              </a:rPr>
              <a:t/>
            </a:r>
            <a:br>
              <a:rPr lang="en-US" altLang="ko-KR" sz="1800" spc="-150" dirty="0" smtClean="0">
                <a:latin typeface="HY견고딕" pitchFamily="18" charset="-127"/>
                <a:ea typeface="HY견고딕" pitchFamily="18" charset="-127"/>
              </a:rPr>
            </a:br>
            <a:r>
              <a:rPr lang="en-US" altLang="ko-KR" sz="1800" spc="-150" dirty="0" smtClean="0">
                <a:latin typeface="HY견고딕" pitchFamily="18" charset="-127"/>
                <a:ea typeface="HY견고딕" pitchFamily="18" charset="-127"/>
              </a:rPr>
              <a:t>4  </a:t>
            </a:r>
            <a:r>
              <a:rPr lang="ko-KR" altLang="en-US" sz="1800" spc="-150" dirty="0" smtClean="0">
                <a:latin typeface="HY견고딕" pitchFamily="18" charset="-127"/>
                <a:ea typeface="HY견고딕" pitchFamily="18" charset="-127"/>
              </a:rPr>
              <a:t>공모전 진행일정 및 홍보마케팅</a:t>
            </a:r>
            <a:endParaRPr lang="ko-KR" altLang="en-US" sz="1800" spc="-15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rot="10800000">
            <a:off x="431800" y="1384272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텍스트 개체 틀 3"/>
          <p:cNvSpPr txBox="1">
            <a:spLocks/>
          </p:cNvSpPr>
          <p:nvPr/>
        </p:nvSpPr>
        <p:spPr>
          <a:xfrm>
            <a:off x="323528" y="656692"/>
            <a:ext cx="1729075" cy="65455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31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INDEX</a:t>
            </a:r>
            <a:endParaRPr kumimoji="0" lang="ko-KR" altLang="en-US" sz="31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" name="Picture 3" descr="C:\Users\roondeng\Desktop\feelux-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 r="185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직선 연결선 10"/>
          <p:cNvCxnSpPr/>
          <p:nvPr/>
        </p:nvCxnSpPr>
        <p:spPr>
          <a:xfrm rot="10800000">
            <a:off x="3841740" y="1092168"/>
            <a:ext cx="1357314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rot="10800000">
            <a:off x="3859840" y="2348879"/>
            <a:ext cx="1321115" cy="0"/>
          </a:xfrm>
          <a:prstGeom prst="line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텍스트 개체 틀 3"/>
          <p:cNvSpPr txBox="1">
            <a:spLocks/>
          </p:cNvSpPr>
          <p:nvPr/>
        </p:nvSpPr>
        <p:spPr>
          <a:xfrm>
            <a:off x="2231853" y="1195199"/>
            <a:ext cx="4577089" cy="1476164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3200" spc="-15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Y견고딕" pitchFamily="18" charset="-127"/>
                <a:ea typeface="HY견고딕" pitchFamily="18" charset="-127"/>
              </a:rPr>
              <a:t>브랜드 콜라보레이션</a:t>
            </a:r>
            <a:endParaRPr kumimoji="0" lang="en-US" altLang="ko-KR" sz="3200" b="0" i="0" u="none" strike="noStrike" kern="1200" cap="none" spc="-150" normalizeH="0" baseline="0" noProof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5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조명 </a:t>
            </a:r>
            <a:r>
              <a:rPr kumimoji="0" lang="en-US" altLang="ko-KR" sz="25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+</a:t>
            </a:r>
            <a:r>
              <a:rPr kumimoji="0" lang="ko-KR" altLang="en-US" sz="25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가구</a:t>
            </a:r>
            <a:endParaRPr kumimoji="0" lang="ko-KR" altLang="en-US" sz="2500" b="0" i="0" u="none" strike="noStrike" kern="1200" cap="none" spc="-15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3"/>
          <p:cNvSpPr txBox="1">
            <a:spLocks/>
          </p:cNvSpPr>
          <p:nvPr/>
        </p:nvSpPr>
        <p:spPr>
          <a:xfrm>
            <a:off x="1655676" y="3031403"/>
            <a:ext cx="5652627" cy="1476164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0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신시장을 개척하여 업계의 선도적역할을</a:t>
            </a:r>
            <a:r>
              <a:rPr kumimoji="0" lang="ko-KR" altLang="en-US" sz="2000" b="0" i="0" u="none" strike="noStrike" kern="1200" cap="none" spc="-15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하고자 함</a:t>
            </a:r>
            <a:endParaRPr kumimoji="0" lang="ko-KR" altLang="en-US" sz="2000" b="0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 rot="10800000">
            <a:off x="3841740" y="2928372"/>
            <a:ext cx="1357314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텍스트 개체 틀 3"/>
          <p:cNvSpPr txBox="1">
            <a:spLocks/>
          </p:cNvSpPr>
          <p:nvPr/>
        </p:nvSpPr>
        <p:spPr>
          <a:xfrm>
            <a:off x="1727684" y="2456892"/>
            <a:ext cx="5652627" cy="396044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0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브랜드 콜라보레이션 목적</a:t>
            </a:r>
            <a:endParaRPr kumimoji="0" lang="ko-KR" altLang="en-US" sz="2000" b="0" i="0" u="none" strike="noStrike" kern="1200" cap="none" spc="-15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Picture 3" descr="C:\Users\roondeng\Desktop\feelux-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storebrands.info/sites/default/files/styles/article-full/public/Collaboration%20Puzzle.jpg?itok=TrYktLI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895453"/>
            <a:ext cx="9144001" cy="4962547"/>
          </a:xfrm>
          <a:prstGeom prst="rect">
            <a:avLst/>
          </a:prstGeom>
          <a:noFill/>
        </p:spPr>
      </p:pic>
      <p:sp>
        <p:nvSpPr>
          <p:cNvPr id="40" name="직사각형 39"/>
          <p:cNvSpPr/>
          <p:nvPr/>
        </p:nvSpPr>
        <p:spPr>
          <a:xfrm>
            <a:off x="1650960" y="763551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기업의 강점을 활용하여 새로운 제품탄생</a:t>
            </a:r>
            <a:endParaRPr lang="en-US" altLang="ko-KR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016512" y="1201707"/>
            <a:ext cx="69649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브랜드 </a:t>
            </a:r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+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브랜드가 만들어내는 제</a:t>
            </a:r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의 가치</a:t>
            </a:r>
            <a:endParaRPr lang="en-US" altLang="ko-KR" sz="13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07604" y="2564904"/>
            <a:ext cx="1584176" cy="1584176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33836" y="2942719"/>
            <a:ext cx="23293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시장확장</a:t>
            </a:r>
            <a:endParaRPr lang="en-US" altLang="ko-KR" b="1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Tahoma" pitchFamily="34" charset="0"/>
            </a:endParaRPr>
          </a:p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이질적 분야의 협업</a:t>
            </a:r>
            <a:endParaRPr lang="en-US" altLang="ko-KR" b="1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새로운 타겟에게</a:t>
            </a:r>
            <a:endParaRPr lang="en-US" altLang="ko-KR" b="1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어필</a:t>
            </a:r>
            <a:endParaRPr lang="en-US" altLang="ko-KR" b="1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779912" y="2564904"/>
            <a:ext cx="1584176" cy="1584176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588224" y="2564904"/>
            <a:ext cx="1584176" cy="1584176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394792" y="3050440"/>
            <a:ext cx="2329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ctr"/>
            <a:r>
              <a:rPr lang="ko-KR" altLang="en-US" b="1" spc="-150" dirty="0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高 부가가치</a:t>
            </a:r>
            <a:endParaRPr lang="en-US" altLang="ko-KR" b="1" spc="-150" dirty="0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  <a:cs typeface="Tahoma" pitchFamily="34" charset="0"/>
            </a:endParaRPr>
          </a:p>
          <a:p>
            <a:pPr algn="ctr"/>
            <a:r>
              <a:rPr lang="ko-KR" altLang="en-US" b="1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브랜드융합을 통한</a:t>
            </a:r>
            <a:endParaRPr lang="en-US" altLang="ko-KR" b="1" dirty="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  <a:p>
            <a:pPr algn="ctr"/>
            <a:r>
              <a:rPr lang="ko-KR" altLang="en-US" b="1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가치창출</a:t>
            </a:r>
            <a:endParaRPr lang="en-US" altLang="ko-KR" b="1" dirty="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192180" y="2963270"/>
            <a:ext cx="23293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ctr"/>
            <a:r>
              <a:rPr lang="ko-KR" altLang="en-US" b="1" dirty="0" smtClean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제품차별화</a:t>
            </a:r>
            <a:endParaRPr lang="en-US" altLang="ko-KR" b="1" dirty="0" smtClean="0">
              <a:solidFill>
                <a:srgbClr val="FFFFFF"/>
              </a:solidFill>
              <a:latin typeface="맑은 고딕" pitchFamily="50" charset="-127"/>
              <a:ea typeface="맑은 고딕" pitchFamily="50" charset="-127"/>
              <a:cs typeface="Tahoma" pitchFamily="34" charset="0"/>
            </a:endParaRPr>
          </a:p>
          <a:p>
            <a:pPr algn="ctr"/>
            <a:r>
              <a:rPr lang="ko-KR" altLang="en-US" b="1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파급력있게</a:t>
            </a:r>
            <a:endParaRPr lang="en-US" altLang="ko-KR" b="1" dirty="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  <a:p>
            <a:pPr algn="ctr"/>
            <a:r>
              <a:rPr lang="ko-KR" altLang="en-US" b="1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소비자에게</a:t>
            </a:r>
            <a:endParaRPr lang="en-US" altLang="ko-KR" b="1" dirty="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  <a:p>
            <a:pPr algn="ctr"/>
            <a:r>
              <a:rPr lang="ko-KR" altLang="en-US" b="1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다가감</a:t>
            </a:r>
            <a:endParaRPr lang="en-US" altLang="ko-KR" b="1" dirty="0" smtClean="0">
              <a:solidFill>
                <a:srgbClr val="FFFFFF"/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5836" y="2960948"/>
            <a:ext cx="484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+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5851969" y="2960948"/>
            <a:ext cx="5201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dirty="0" smtClean="0">
                <a:solidFill>
                  <a:schemeClr val="bg1"/>
                </a:solidFill>
              </a:rPr>
              <a:t>=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6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www.sensio.co.uk/images/bedroom-bann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28636" y="4617133"/>
            <a:ext cx="4973642" cy="2244090"/>
          </a:xfrm>
          <a:prstGeom prst="rect">
            <a:avLst/>
          </a:prstGeom>
          <a:noFill/>
        </p:spPr>
      </p:pic>
      <p:pic>
        <p:nvPicPr>
          <p:cNvPr id="11" name="Picture 6" descr="http://www.todayshomeowner.com/wp-content/uploads/2011/11/advertorial-jeld-wen-hafele-lighting-1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8638" y="1880828"/>
            <a:ext cx="4973643" cy="2700674"/>
          </a:xfrm>
          <a:prstGeom prst="rect">
            <a:avLst/>
          </a:prstGeom>
          <a:noFill/>
        </p:spPr>
      </p:pic>
      <p:pic>
        <p:nvPicPr>
          <p:cNvPr id="12" name="Picture 10" descr="http://mocoloco.com/vote/wp-content/uploads/2011/04/blancowhite_lamps_antoni_arola_0001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 t="-643"/>
          <a:stretch>
            <a:fillRect/>
          </a:stretch>
        </p:blipFill>
        <p:spPr bwMode="auto">
          <a:xfrm>
            <a:off x="4973643" y="1844824"/>
            <a:ext cx="4183434" cy="5013176"/>
          </a:xfrm>
          <a:prstGeom prst="rect">
            <a:avLst/>
          </a:prstGeom>
          <a:noFill/>
        </p:spPr>
      </p:pic>
      <p:sp>
        <p:nvSpPr>
          <p:cNvPr id="7" name="텍스트 개체 틀 3"/>
          <p:cNvSpPr txBox="1">
            <a:spLocks/>
          </p:cNvSpPr>
          <p:nvPr/>
        </p:nvSpPr>
        <p:spPr>
          <a:xfrm>
            <a:off x="1655676" y="1195199"/>
            <a:ext cx="5652627" cy="433601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0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단순 </a:t>
            </a:r>
            <a:r>
              <a:rPr kumimoji="0" lang="en-US" altLang="ko-KR" sz="20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ON / OFF </a:t>
            </a:r>
            <a:r>
              <a:rPr kumimoji="0" lang="ko-KR" altLang="en-US" sz="20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조명시스템</a:t>
            </a:r>
            <a:endParaRPr kumimoji="0" lang="ko-KR" altLang="en-US" sz="2000" b="0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 rot="10800000">
            <a:off x="3841740" y="1092168"/>
            <a:ext cx="1357314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텍스트 개체 틀 3"/>
          <p:cNvSpPr txBox="1">
            <a:spLocks/>
          </p:cNvSpPr>
          <p:nvPr/>
        </p:nvSpPr>
        <p:spPr>
          <a:xfrm>
            <a:off x="1691681" y="620688"/>
            <a:ext cx="5652627" cy="396044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500" b="0" i="0" u="none" strike="noStrike" kern="1200" cap="none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조명을 가구에 결합한 사례</a:t>
            </a:r>
            <a:endParaRPr kumimoji="0" lang="ko-KR" altLang="en-US" sz="1500" b="0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3" name="Picture 3" descr="C:\Users\roondeng\Desktop\feelux-w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3"/>
          <p:cNvSpPr txBox="1">
            <a:spLocks/>
          </p:cNvSpPr>
          <p:nvPr/>
        </p:nvSpPr>
        <p:spPr>
          <a:xfrm>
            <a:off x="1655676" y="1195199"/>
            <a:ext cx="5652627" cy="433601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0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초보적 결합단계에 머무름</a:t>
            </a:r>
            <a:endParaRPr kumimoji="0" lang="ko-KR" altLang="en-US" sz="20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 rot="10800000">
            <a:off x="3841740" y="1092168"/>
            <a:ext cx="1357314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텍스트 개체 틀 3"/>
          <p:cNvSpPr txBox="1">
            <a:spLocks/>
          </p:cNvSpPr>
          <p:nvPr/>
        </p:nvSpPr>
        <p:spPr>
          <a:xfrm>
            <a:off x="1691681" y="620688"/>
            <a:ext cx="5652627" cy="396044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ko-KR" altLang="en-US" sz="15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Y견고딕" pitchFamily="18" charset="-127"/>
                <a:ea typeface="HY견고딕" pitchFamily="18" charset="-127"/>
              </a:rPr>
              <a:t>조명을 가구에 결합한 사례</a:t>
            </a:r>
            <a:endParaRPr lang="ko-KR" altLang="en-US" sz="1500" dirty="0">
              <a:solidFill>
                <a:schemeClr val="accent6">
                  <a:lumMod val="60000"/>
                  <a:lumOff val="4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8140" name="Picture 12" descr="https://encrypted-tbn2.gstatic.com/images?q=tbn:ANd9GcSfjti5QRtfnmrMXQIe4h6TXCYvY6hBpaaFY_4ZcZextTuct0M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13076"/>
            <a:ext cx="3373000" cy="2744924"/>
          </a:xfrm>
          <a:prstGeom prst="rect">
            <a:avLst/>
          </a:prstGeom>
          <a:noFill/>
        </p:spPr>
      </p:pic>
      <p:pic>
        <p:nvPicPr>
          <p:cNvPr id="48144" name="Picture 16" descr="http://img.archiexpo.com/images_ae/photo-g/5022-514611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419365" y="1880828"/>
            <a:ext cx="5724635" cy="497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48" name="Picture 20" descr="http://www.lightpublic.com/wp-content/uploads/2013/10/Smart-Greens-Glowing-Down-LED-Light-Chair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1880828"/>
            <a:ext cx="3383868" cy="2196244"/>
          </a:xfrm>
          <a:prstGeom prst="rect">
            <a:avLst/>
          </a:prstGeom>
          <a:noFill/>
        </p:spPr>
      </p:pic>
      <p:pic>
        <p:nvPicPr>
          <p:cNvPr id="10" name="Picture 3" descr="C:\Users\roondeng\Desktop\feelux-w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3"/>
          <p:cNvSpPr txBox="1">
            <a:spLocks/>
          </p:cNvSpPr>
          <p:nvPr/>
        </p:nvSpPr>
        <p:spPr>
          <a:xfrm>
            <a:off x="1655676" y="1195199"/>
            <a:ext cx="5652627" cy="433601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0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단순 결합의 한계</a:t>
            </a:r>
            <a:r>
              <a:rPr kumimoji="0" lang="en-US" altLang="ko-KR" sz="20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- </a:t>
            </a:r>
            <a:r>
              <a:rPr kumimoji="0" lang="ko-KR" altLang="en-US" sz="20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소비자인식의 변화</a:t>
            </a:r>
            <a:r>
              <a:rPr lang="ko-KR" altLang="en-US" sz="20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필요</a:t>
            </a:r>
            <a:endParaRPr kumimoji="0" lang="ko-KR" altLang="en-US" sz="2000" b="0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 rot="10800000">
            <a:off x="3841740" y="1092168"/>
            <a:ext cx="1357314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텍스트 개체 틀 3"/>
          <p:cNvSpPr txBox="1">
            <a:spLocks/>
          </p:cNvSpPr>
          <p:nvPr/>
        </p:nvSpPr>
        <p:spPr>
          <a:xfrm>
            <a:off x="1691681" y="620688"/>
            <a:ext cx="5652627" cy="396044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ko-KR" altLang="en-US" sz="15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Y견고딕" pitchFamily="18" charset="-127"/>
                <a:ea typeface="HY견고딕" pitchFamily="18" charset="-127"/>
              </a:rPr>
              <a:t>조명을 가구에 결합한 사례</a:t>
            </a:r>
            <a:endParaRPr lang="ko-KR" altLang="en-US" sz="1500" dirty="0">
              <a:solidFill>
                <a:schemeClr val="accent6">
                  <a:lumMod val="60000"/>
                  <a:lumOff val="4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16512" y="1628800"/>
            <a:ext cx="6964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조명이 결합되었다는 것만으로 만족을 주지못함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 marL="342900" indent="-342900"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상황별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용도별 다양한 연출이 가능한 감성조명의 결합이 필요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</p:txBody>
      </p:sp>
      <p:pic>
        <p:nvPicPr>
          <p:cNvPr id="12" name="조명발 실험카메라__(Philips Light over video)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708" y="2312875"/>
            <a:ext cx="5292588" cy="3969441"/>
          </a:xfrm>
          <a:prstGeom prst="rect">
            <a:avLst/>
          </a:prstGeom>
        </p:spPr>
      </p:pic>
      <p:pic>
        <p:nvPicPr>
          <p:cNvPr id="11" name="Picture 3" descr="C:\Users\roondeng\Desktop\feelux-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사진자료\박물관관련\빛공해사진공모전\2012제8회빛공해사진전\2012 빛공해  수상작 원본\사진 부문\입선\03814 입선 이성희 상고대위의 찬란한 빛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1880828"/>
            <a:ext cx="9144001" cy="4977172"/>
          </a:xfrm>
          <a:prstGeom prst="rect">
            <a:avLst/>
          </a:prstGeom>
          <a:noFill/>
        </p:spPr>
      </p:pic>
      <p:sp>
        <p:nvSpPr>
          <p:cNvPr id="19" name="텍스트 개체 틀 3"/>
          <p:cNvSpPr txBox="1">
            <a:spLocks/>
          </p:cNvSpPr>
          <p:nvPr/>
        </p:nvSpPr>
        <p:spPr>
          <a:xfrm>
            <a:off x="395536" y="2492896"/>
            <a:ext cx="2196244" cy="28803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ko-KR" altLang="en-US" sz="13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편리하고 건강한 삶을 위한 </a:t>
            </a:r>
            <a:r>
              <a:rPr kumimoji="0" lang="ko-KR" altLang="en-US" sz="13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 </a:t>
            </a:r>
            <a:endParaRPr kumimoji="0" lang="ko-KR" altLang="en-US" sz="1300" b="1" i="0" u="none" strike="noStrike" kern="1200" cap="none" spc="-15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텍스트 개체 틀 3"/>
          <p:cNvSpPr txBox="1">
            <a:spLocks/>
          </p:cNvSpPr>
          <p:nvPr/>
        </p:nvSpPr>
        <p:spPr>
          <a:xfrm>
            <a:off x="359532" y="2708920"/>
            <a:ext cx="1260140" cy="118813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7000" b="0" i="0" u="none" strike="noStrike" kern="1200" cap="none" spc="-30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uLnTx/>
                <a:uFillTx/>
                <a:latin typeface="HY견명조" pitchFamily="18" charset="-127"/>
                <a:ea typeface="HY견명조" pitchFamily="18" charset="-127"/>
              </a:rPr>
              <a:t>빛</a:t>
            </a:r>
            <a:endParaRPr kumimoji="0" lang="ko-KR" altLang="en-US" sz="7000" b="0" i="0" u="none" strike="noStrike" kern="1200" cap="none" spc="-30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uLnTx/>
              <a:uFillTx/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21" name="텍스트 개체 틀 3"/>
          <p:cNvSpPr txBox="1">
            <a:spLocks/>
          </p:cNvSpPr>
          <p:nvPr/>
        </p:nvSpPr>
        <p:spPr>
          <a:xfrm>
            <a:off x="4031940" y="6237312"/>
            <a:ext cx="4752528" cy="288032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300" b="1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밝기와 색 온도가 리듬 있게 변하는 살아있는 자연 빛</a:t>
            </a:r>
            <a:endParaRPr kumimoji="0" lang="ko-KR" altLang="en-US" sz="1300" b="1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텍스트 개체 틀 3"/>
          <p:cNvSpPr txBox="1">
            <a:spLocks/>
          </p:cNvSpPr>
          <p:nvPr/>
        </p:nvSpPr>
        <p:spPr>
          <a:xfrm>
            <a:off x="3275856" y="5697252"/>
            <a:ext cx="5544616" cy="612068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7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HY견명조" pitchFamily="18" charset="-127"/>
                <a:ea typeface="HY견명조" pitchFamily="18" charset="-127"/>
              </a:rPr>
              <a:t>자연은 </a:t>
            </a:r>
            <a:r>
              <a:rPr lang="ko-KR" altLang="en-US" sz="2700" spc="-150" dirty="0" err="1" smtClean="0">
                <a:solidFill>
                  <a:schemeClr val="bg1"/>
                </a:solidFill>
                <a:latin typeface="HY견명조" pitchFamily="18" charset="-127"/>
                <a:ea typeface="HY견명조" pitchFamily="18" charset="-127"/>
              </a:rPr>
              <a:t>싫</a:t>
            </a:r>
            <a:r>
              <a:rPr kumimoji="0" lang="ko-KR" altLang="en-US" sz="27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HY견명조" pitchFamily="18" charset="-127"/>
                <a:ea typeface="HY견명조" pitchFamily="18" charset="-127"/>
              </a:rPr>
              <a:t>증이 나지 않는다</a:t>
            </a:r>
            <a:endParaRPr kumimoji="0" lang="ko-KR" altLang="en-US" sz="2700" b="0" i="0" u="none" strike="noStrike" kern="1200" cap="none" spc="-15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HY견명조" pitchFamily="18" charset="-127"/>
              <a:ea typeface="HY견명조" pitchFamily="18" charset="-127"/>
            </a:endParaRPr>
          </a:p>
        </p:txBody>
      </p:sp>
      <p:sp>
        <p:nvSpPr>
          <p:cNvPr id="7" name="텍스트 개체 틀 3"/>
          <p:cNvSpPr txBox="1">
            <a:spLocks/>
          </p:cNvSpPr>
          <p:nvPr/>
        </p:nvSpPr>
        <p:spPr>
          <a:xfrm>
            <a:off x="1655676" y="1195199"/>
            <a:ext cx="5652627" cy="433601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0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왜 감성조명인가</a:t>
            </a:r>
            <a:r>
              <a:rPr lang="en-US" altLang="ko-KR" sz="20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?</a:t>
            </a:r>
            <a:endParaRPr kumimoji="0" lang="ko-KR" altLang="en-US" sz="20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 rot="10800000">
            <a:off x="3841740" y="1092168"/>
            <a:ext cx="1357314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텍스트 개체 틀 3"/>
          <p:cNvSpPr txBox="1">
            <a:spLocks/>
          </p:cNvSpPr>
          <p:nvPr/>
        </p:nvSpPr>
        <p:spPr>
          <a:xfrm>
            <a:off x="1691681" y="620688"/>
            <a:ext cx="5652627" cy="396044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ko-KR" altLang="en-US" sz="15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Y견고딕" pitchFamily="18" charset="-127"/>
                <a:ea typeface="HY견고딕" pitchFamily="18" charset="-127"/>
              </a:rPr>
              <a:t>필룩스감성조명과 결합한 가구</a:t>
            </a:r>
            <a:endParaRPr lang="ko-KR" altLang="en-US" sz="1500" dirty="0">
              <a:solidFill>
                <a:schemeClr val="accent6">
                  <a:lumMod val="60000"/>
                  <a:lumOff val="4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 light-builidng-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0828"/>
            <a:ext cx="9144000" cy="3960440"/>
          </a:xfrm>
          <a:prstGeom prst="rect">
            <a:avLst/>
          </a:prstGeom>
        </p:spPr>
      </p:pic>
      <p:sp>
        <p:nvSpPr>
          <p:cNvPr id="7" name="텍스트 개체 틀 3"/>
          <p:cNvSpPr txBox="1">
            <a:spLocks/>
          </p:cNvSpPr>
          <p:nvPr/>
        </p:nvSpPr>
        <p:spPr>
          <a:xfrm>
            <a:off x="1655676" y="1195199"/>
            <a:ext cx="5652627" cy="433601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0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자연빛</a:t>
            </a:r>
            <a:endParaRPr kumimoji="0" lang="ko-KR" altLang="en-US" sz="20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 rot="10800000">
            <a:off x="3841740" y="1092168"/>
            <a:ext cx="1357314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텍스트 개체 틀 3"/>
          <p:cNvSpPr txBox="1">
            <a:spLocks/>
          </p:cNvSpPr>
          <p:nvPr/>
        </p:nvSpPr>
        <p:spPr>
          <a:xfrm>
            <a:off x="1691681" y="620688"/>
            <a:ext cx="5652627" cy="396044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ko-KR" altLang="en-US" sz="15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Y견고딕" pitchFamily="18" charset="-127"/>
                <a:ea typeface="HY견고딕" pitchFamily="18" charset="-127"/>
              </a:rPr>
              <a:t>필룩스감성조명과 결합한 가구</a:t>
            </a:r>
            <a:endParaRPr lang="ko-KR" altLang="en-US" sz="1500" dirty="0">
              <a:solidFill>
                <a:schemeClr val="accent6">
                  <a:lumMod val="60000"/>
                  <a:lumOff val="4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115616" y="6093296"/>
            <a:ext cx="6912768" cy="4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ko-KR" altLang="en-US" sz="1300" spc="-15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태양의 빛은 인류가 시작된 이래 시공을 초월하여 그들이 영위하는 생활에 커다란 영향을 미치는 동적 에너지입니다</a:t>
            </a:r>
            <a:r>
              <a:rPr lang="en-US" altLang="ko-KR" sz="1300" spc="-15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모든 인간은 자연 빛과 함께 할 때 보다 편안함을 느낄 수 있습니다</a:t>
            </a:r>
            <a:r>
              <a:rPr lang="en-US" altLang="ko-KR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.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 </a:t>
            </a:r>
            <a:endParaRPr lang="en-US" altLang="ko-KR" sz="13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Tahom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사진자료\박물관관련\빛공해사진공모전\2013빛공해사진UCC\2013 일반부 사진\입선  조헌철 찬란한 여행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348880"/>
            <a:ext cx="9144000" cy="45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텍스트 개체 틀 3"/>
          <p:cNvSpPr txBox="1">
            <a:spLocks/>
          </p:cNvSpPr>
          <p:nvPr/>
        </p:nvSpPr>
        <p:spPr>
          <a:xfrm>
            <a:off x="1691681" y="1195199"/>
            <a:ext cx="5652627" cy="433601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1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SIH system</a:t>
            </a:r>
            <a:endParaRPr kumimoji="0" lang="ko-KR" altLang="en-US" sz="21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 rot="10800000">
            <a:off x="3841740" y="1092168"/>
            <a:ext cx="1357314" cy="0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텍스트 개체 틀 3"/>
          <p:cNvSpPr txBox="1">
            <a:spLocks/>
          </p:cNvSpPr>
          <p:nvPr/>
        </p:nvSpPr>
        <p:spPr>
          <a:xfrm>
            <a:off x="1691681" y="620688"/>
            <a:ext cx="5652627" cy="396044"/>
          </a:xfrm>
          <a:prstGeom prst="rect">
            <a:avLst/>
          </a:prstGeom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ko-KR" altLang="en-US" sz="15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Y견고딕" pitchFamily="18" charset="-127"/>
                <a:ea typeface="HY견고딕" pitchFamily="18" charset="-127"/>
              </a:rPr>
              <a:t>필룩스감성조명과 결합한 가구</a:t>
            </a:r>
            <a:endParaRPr lang="ko-KR" altLang="en-US" sz="1500" dirty="0">
              <a:solidFill>
                <a:schemeClr val="accent6">
                  <a:lumMod val="60000"/>
                  <a:lumOff val="40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115616" y="1808820"/>
            <a:ext cx="69127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SIH(sun in home)</a:t>
            </a:r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는 실내에서 자연 빛을 재현하는 조명시스템입니다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.</a:t>
            </a:r>
          </a:p>
          <a:p>
            <a:pPr algn="ctr"/>
            <a:r>
              <a:rPr lang="ko-KR" altLang="en-US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인간의 생체리듬을 사용환경에 따라 색 온도와  조도를 리듬 있게 조절하여 인간의 감성을 깨워줍니다</a:t>
            </a:r>
            <a:r>
              <a:rPr lang="en-US" altLang="ko-KR" sz="12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.</a:t>
            </a:r>
            <a:endParaRPr lang="en-US" altLang="ko-KR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Tahoma" pitchFamily="34" charset="0"/>
            </a:endParaRPr>
          </a:p>
        </p:txBody>
      </p:sp>
      <p:pic>
        <p:nvPicPr>
          <p:cNvPr id="522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736" y="3320988"/>
            <a:ext cx="4714875" cy="2419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직사각형 16">
            <a:hlinkClick r:id="rId3"/>
          </p:cNvPr>
          <p:cNvSpPr/>
          <p:nvPr/>
        </p:nvSpPr>
        <p:spPr>
          <a:xfrm>
            <a:off x="2356023" y="4329101"/>
            <a:ext cx="4412222" cy="300834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300" b="1" dirty="0" smtClean="0">
                <a:latin typeface="맑은 고딕" pitchFamily="50" charset="-127"/>
                <a:ea typeface="맑은 고딕" pitchFamily="50" charset="-127"/>
              </a:rPr>
              <a:t>감성조명이야기 자세히보기</a:t>
            </a:r>
          </a:p>
        </p:txBody>
      </p:sp>
      <p:pic>
        <p:nvPicPr>
          <p:cNvPr id="11" name="Picture 3" descr="C:\Users\roondeng\Desktop\feelux-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:\Users\roondeng\Desktop\DSC_101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11" name="직선 연결선 10"/>
          <p:cNvCxnSpPr/>
          <p:nvPr/>
        </p:nvCxnSpPr>
        <p:spPr>
          <a:xfrm rot="10800000">
            <a:off x="3841740" y="1092168"/>
            <a:ext cx="13573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rot="10800000">
            <a:off x="3859840" y="2324422"/>
            <a:ext cx="132111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텍스트 개체 틀 3"/>
          <p:cNvSpPr txBox="1">
            <a:spLocks/>
          </p:cNvSpPr>
          <p:nvPr/>
        </p:nvSpPr>
        <p:spPr>
          <a:xfrm>
            <a:off x="1906551" y="1195199"/>
            <a:ext cx="5294385" cy="1476164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32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공모전진행일정</a:t>
            </a:r>
            <a:r>
              <a:rPr kumimoji="0" lang="en-US" altLang="ko-KR" sz="32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/</a:t>
            </a:r>
            <a:r>
              <a:rPr kumimoji="0" lang="ko-KR" altLang="en-US" sz="3200" b="0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홍보마케팅</a:t>
            </a:r>
            <a:endParaRPr kumimoji="0" lang="en-US" altLang="ko-KR" sz="3200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0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2016.08.01</a:t>
            </a:r>
            <a:r>
              <a:rPr kumimoji="0" lang="ko-KR" altLang="en-US" sz="20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sz="20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~</a:t>
            </a:r>
            <a:r>
              <a:rPr kumimoji="0" lang="ko-KR" altLang="en-US" sz="20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</a:t>
            </a:r>
            <a:r>
              <a:rPr kumimoji="0" lang="en-US" altLang="ko-KR" sz="2000" b="1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2016.10.30</a:t>
            </a:r>
            <a:endParaRPr kumimoji="0" lang="ko-KR" altLang="en-US" sz="20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/>
          <a:srcRect r="29776"/>
          <a:stretch>
            <a:fillRect/>
          </a:stretch>
        </p:blipFill>
        <p:spPr bwMode="auto">
          <a:xfrm flipH="1">
            <a:off x="0" y="-10015"/>
            <a:ext cx="9144000" cy="686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직선 연결선 10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rot="10800000">
            <a:off x="431800" y="1785915"/>
            <a:ext cx="1321115" cy="0"/>
          </a:xfrm>
          <a:prstGeom prst="line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텍스트 개체 틀 3"/>
          <p:cNvSpPr txBox="1">
            <a:spLocks/>
          </p:cNvSpPr>
          <p:nvPr/>
        </p:nvSpPr>
        <p:spPr>
          <a:xfrm>
            <a:off x="323527" y="656692"/>
            <a:ext cx="4577089" cy="147616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3200" b="0" i="0" u="none" strike="noStrike" kern="1200" cap="none" normalizeH="0" baseline="0" noProof="0" dirty="0" smtClean="0">
                <a:ln>
                  <a:noFill/>
                </a:ln>
                <a:solidFill>
                  <a:srgbClr val="558ED5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감성조명</a:t>
            </a:r>
            <a:r>
              <a:rPr kumimoji="0" lang="ko-KR" altLang="en-US" sz="3200" b="0" i="0" u="none" strike="noStrike" kern="1200" cap="none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 필룩스</a:t>
            </a:r>
            <a:endParaRPr kumimoji="0" lang="en-US" altLang="ko-KR" sz="3200" b="0" i="0" u="none" strike="noStrike" kern="1200" cap="none" normalizeH="0" baseline="0" noProof="0" dirty="0" smtClean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200" b="0" i="0" u="none" strike="noStrike" kern="1200" cap="none" normalizeH="0" baseline="0" noProof="0" dirty="0" smtClean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빛으로</a:t>
            </a:r>
            <a:r>
              <a:rPr lang="en-US" altLang="ko-KR" sz="2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Y견고딕" pitchFamily="18" charset="-127"/>
                <a:ea typeface="HY견고딕" pitchFamily="18" charset="-127"/>
              </a:rPr>
              <a:t>인류를 행복하게</a:t>
            </a:r>
            <a:endParaRPr kumimoji="0" lang="ko-KR" altLang="en-US" sz="2200" b="0" i="0" u="none" strike="noStrike" kern="1200" cap="none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8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>
            <a:off x="2159732" y="0"/>
            <a:ext cx="69842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rot="10800000">
            <a:off x="431800" y="1420785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텍스트 개체 틀 3"/>
          <p:cNvSpPr txBox="1">
            <a:spLocks/>
          </p:cNvSpPr>
          <p:nvPr/>
        </p:nvSpPr>
        <p:spPr>
          <a:xfrm>
            <a:off x="323528" y="728700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공모요강</a:t>
            </a:r>
            <a:endParaRPr lang="ko-KR" altLang="en-US" sz="3200" spc="-15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417733" y="1092168"/>
            <a:ext cx="6964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홍보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2016.06.01~2016.10.30 (5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개월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접수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2016.08.01~2016.10.30 (3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개월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심사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11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시상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12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대상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학생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일반인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417733" y="580986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b="1" dirty="0" smtClean="0">
                <a:solidFill>
                  <a:srgbClr val="FF963C"/>
                </a:solidFill>
                <a:latin typeface="HY견고딕" pitchFamily="18" charset="-127"/>
                <a:ea typeface="HY견고딕" pitchFamily="18" charset="-127"/>
              </a:rPr>
              <a:t>공모일정</a:t>
            </a:r>
            <a:endParaRPr lang="en-US" altLang="ko-KR" b="1" dirty="0" smtClean="0">
              <a:solidFill>
                <a:srgbClr val="FF963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417733" y="3399383"/>
            <a:ext cx="6726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지정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필룩스 제품 및 가구 업체 제품을 활용한 조명가구 디자인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자유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LED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광원을 이용한 다양한 조명디자인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2417733" y="2909400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b="1" dirty="0" smtClean="0">
                <a:solidFill>
                  <a:srgbClr val="FF963C"/>
                </a:solidFill>
                <a:latin typeface="HY견고딕" pitchFamily="18" charset="-127"/>
                <a:ea typeface="HY견고딕" pitchFamily="18" charset="-127"/>
              </a:rPr>
              <a:t>공모분야 및 주제</a:t>
            </a:r>
            <a:endParaRPr lang="en-US" altLang="ko-KR" b="1" dirty="0" smtClean="0">
              <a:solidFill>
                <a:srgbClr val="FF963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2417733" y="5221649"/>
            <a:ext cx="6726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대상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1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/ 500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만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최우수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2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각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100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만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우수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2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각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50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만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장려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5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각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30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만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입선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20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부상 상품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2417733" y="4710467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b="1" dirty="0" smtClean="0">
                <a:solidFill>
                  <a:srgbClr val="FF963C"/>
                </a:solidFill>
                <a:latin typeface="HY견고딕" pitchFamily="18" charset="-127"/>
                <a:ea typeface="HY견고딕" pitchFamily="18" charset="-127"/>
              </a:rPr>
              <a:t>수상 및 시상</a:t>
            </a:r>
            <a:endParaRPr lang="en-US" altLang="ko-KR" b="1" dirty="0" smtClean="0">
              <a:solidFill>
                <a:srgbClr val="FF963C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2490759" y="2708920"/>
            <a:ext cx="6353262" cy="158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2417733" y="4527902"/>
            <a:ext cx="6353262" cy="158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roondeng\Desktop\feelux-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>
            <a:off x="2159732" y="-8620"/>
            <a:ext cx="6984268" cy="686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9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rot="10800000">
            <a:off x="431800" y="1592795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텍스트 개체 틀 3"/>
          <p:cNvSpPr txBox="1">
            <a:spLocks/>
          </p:cNvSpPr>
          <p:nvPr/>
        </p:nvSpPr>
        <p:spPr>
          <a:xfrm>
            <a:off x="323528" y="686214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심사기준</a:t>
            </a:r>
            <a:endParaRPr lang="en-US" altLang="ko-KR" sz="3200" spc="-30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심사방식</a:t>
            </a:r>
            <a:endParaRPr lang="en-US" altLang="ko-KR" sz="3200" spc="-30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42" name="다이어그램 41"/>
          <p:cNvGraphicFramePr/>
          <p:nvPr>
            <p:extLst>
              <p:ext uri="{D42A27DB-BD31-4B8C-83A1-F6EECF244321}">
                <p14:modId xmlns:p14="http://schemas.microsoft.com/office/powerpoint/2010/main" val="3658851811"/>
              </p:ext>
            </p:extLst>
          </p:nvPr>
        </p:nvGraphicFramePr>
        <p:xfrm>
          <a:off x="2267744" y="3140968"/>
          <a:ext cx="666074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" name="직사각형 44"/>
          <p:cNvSpPr/>
          <p:nvPr/>
        </p:nvSpPr>
        <p:spPr>
          <a:xfrm>
            <a:off x="2771800" y="1952836"/>
            <a:ext cx="5940660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120000"/>
              </a:lnSpc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2015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년 심사위원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 algn="r">
              <a:lnSpc>
                <a:spcPct val="120000"/>
              </a:lnSpc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한양대 테크노프로덕트 디자인학과 박경진교수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 algn="r">
              <a:lnSpc>
                <a:spcPct val="120000"/>
              </a:lnSpc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서울예술대학교 시각디자인학과 구환영교수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 algn="r">
              <a:lnSpc>
                <a:spcPct val="120000"/>
              </a:lnSpc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주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필룩스 노시청 회장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50" name="그룹 49"/>
          <p:cNvGrpSpPr/>
          <p:nvPr/>
        </p:nvGrpSpPr>
        <p:grpSpPr>
          <a:xfrm>
            <a:off x="2519772" y="476672"/>
            <a:ext cx="6372708" cy="1097756"/>
            <a:chOff x="2490706" y="692696"/>
            <a:chExt cx="5681693" cy="917736"/>
          </a:xfrm>
        </p:grpSpPr>
        <p:sp>
          <p:nvSpPr>
            <p:cNvPr id="36" name="직사각형 35"/>
            <p:cNvSpPr/>
            <p:nvPr/>
          </p:nvSpPr>
          <p:spPr>
            <a:xfrm>
              <a:off x="2490706" y="1056434"/>
              <a:ext cx="110918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/>
              <a:r>
                <a:rPr lang="en-US" altLang="ko-KR" sz="3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40%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2519772" y="692696"/>
              <a:ext cx="93013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/>
              <a:r>
                <a:rPr lang="ko-KR" alt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실현성</a:t>
              </a:r>
              <a:endPara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4038878" y="1056434"/>
              <a:ext cx="110918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/>
              <a:r>
                <a:rPr lang="en-US" altLang="ko-KR" sz="3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20%</a:t>
              </a: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4067944" y="692696"/>
              <a:ext cx="93013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/>
              <a:r>
                <a:rPr lang="ko-KR" alt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창의성</a:t>
              </a:r>
              <a:endPara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5551046" y="1056434"/>
              <a:ext cx="110918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/>
              <a:r>
                <a:rPr lang="en-US" altLang="ko-KR" sz="3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20%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5580112" y="692696"/>
              <a:ext cx="93013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/>
              <a:r>
                <a:rPr lang="ko-KR" alt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실용성</a:t>
              </a:r>
              <a:endPara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7063214" y="1056434"/>
              <a:ext cx="110918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/>
              <a:r>
                <a:rPr lang="en-US" altLang="ko-KR" sz="3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20%</a:t>
              </a: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7092280" y="692696"/>
              <a:ext cx="930131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ctr"/>
              <a:r>
                <a:rPr lang="ko-KR" altLang="en-US" sz="15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Y견고딕" pitchFamily="18" charset="-127"/>
                  <a:ea typeface="HY견고딕" pitchFamily="18" charset="-127"/>
                </a:rPr>
                <a:t>예술성</a:t>
              </a:r>
              <a:endParaRPr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  <p:cxnSp>
          <p:nvCxnSpPr>
            <p:cNvPr id="47" name="직선 연결선 46"/>
            <p:cNvCxnSpPr/>
            <p:nvPr/>
          </p:nvCxnSpPr>
          <p:spPr>
            <a:xfrm rot="5400000">
              <a:off x="3492674" y="1159954"/>
              <a:ext cx="792088" cy="158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 rot="5400000">
              <a:off x="4968838" y="1123950"/>
              <a:ext cx="792088" cy="158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 rot="5400000">
              <a:off x="6445002" y="1123950"/>
              <a:ext cx="792088" cy="1588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3" descr="C:\Users\roondeng\Desktop\feelux-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>
            <a:off x="2159732" y="0"/>
            <a:ext cx="69842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rot="10800000">
            <a:off x="431800" y="1420785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텍스트 개체 틀 3"/>
          <p:cNvSpPr txBox="1">
            <a:spLocks/>
          </p:cNvSpPr>
          <p:nvPr/>
        </p:nvSpPr>
        <p:spPr>
          <a:xfrm>
            <a:off x="323528" y="728700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심사평</a:t>
            </a:r>
            <a:endParaRPr lang="ko-KR" altLang="en-US" sz="3200" spc="-3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663788" y="584684"/>
            <a:ext cx="59406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2015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년 심사위원 심사평</a:t>
            </a:r>
            <a:endParaRPr lang="en-US" altLang="ko-KR" sz="1200" b="1" dirty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 algn="ctr"/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 algn="ctr"/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한양대 테크노프로덕트 디자인학과 박경진교수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 algn="ctr"/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서울예술대학교 시각디자인학과 구환영교수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88124" y="1681573"/>
            <a:ext cx="3383868" cy="480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67744" y="1645569"/>
            <a:ext cx="3384376" cy="480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roondeng\Desktop\feelux-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>
            <a:off x="2159732" y="8620"/>
            <a:ext cx="69842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rot="10800000">
            <a:off x="431800" y="1420785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텍스트 개체 틀 3"/>
          <p:cNvSpPr txBox="1">
            <a:spLocks/>
          </p:cNvSpPr>
          <p:nvPr/>
        </p:nvSpPr>
        <p:spPr>
          <a:xfrm>
            <a:off x="323528" y="728700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홍보</a:t>
            </a:r>
            <a:endParaRPr lang="ko-KR" altLang="en-US" sz="3200" spc="-3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417733" y="987854"/>
            <a:ext cx="6964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필룩스 공식 홈페이지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조명디자인 공모전 공식 홈페이지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SNS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홍보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카카오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페이스북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블로그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공모전사이트 배너노출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 공모전 응모자 참여유도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417733" y="476672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b="1" dirty="0" smtClean="0">
                <a:solidFill>
                  <a:srgbClr val="FF963C"/>
                </a:solidFill>
                <a:latin typeface="HY견고딕" pitchFamily="18" charset="-127"/>
                <a:ea typeface="HY견고딕" pitchFamily="18" charset="-127"/>
              </a:rPr>
              <a:t>온라인</a:t>
            </a:r>
            <a:endParaRPr lang="en-US" altLang="ko-KR" b="1" dirty="0" smtClean="0">
              <a:solidFill>
                <a:srgbClr val="FF963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417733" y="2840395"/>
            <a:ext cx="6726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전국 대학교 포스터 발송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산업디자인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시각디자인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실내건축학과 순위별 우선배정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2417733" y="2350412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b="1" dirty="0" smtClean="0">
                <a:solidFill>
                  <a:srgbClr val="FF963C"/>
                </a:solidFill>
                <a:latin typeface="HY견고딕" pitchFamily="18" charset="-127"/>
                <a:ea typeface="HY견고딕" pitchFamily="18" charset="-127"/>
              </a:rPr>
              <a:t>오프라인</a:t>
            </a:r>
            <a:endParaRPr lang="en-US" altLang="ko-KR" b="1" dirty="0" smtClean="0">
              <a:solidFill>
                <a:srgbClr val="FF963C"/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2503214" y="2204864"/>
            <a:ext cx="6353262" cy="158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/>
        </p:nvSpPr>
        <p:spPr>
          <a:xfrm>
            <a:off x="2411760" y="3815752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b="1" dirty="0" smtClean="0">
                <a:solidFill>
                  <a:srgbClr val="FF963C"/>
                </a:solidFill>
                <a:latin typeface="HY견고딕" pitchFamily="18" charset="-127"/>
                <a:ea typeface="HY견고딕" pitchFamily="18" charset="-127"/>
              </a:rPr>
              <a:t>홍보영상제작</a:t>
            </a:r>
            <a:endParaRPr lang="en-US" altLang="ko-KR" b="1" dirty="0" smtClean="0">
              <a:solidFill>
                <a:srgbClr val="FF963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6" name="제5회 글로벌 필룩스 조명디자인 공모전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9772" y="4293096"/>
            <a:ext cx="3048000" cy="2286000"/>
          </a:xfrm>
          <a:prstGeom prst="rect">
            <a:avLst/>
          </a:prstGeom>
        </p:spPr>
      </p:pic>
      <p:cxnSp>
        <p:nvCxnSpPr>
          <p:cNvPr id="15" name="직선 연결선 42"/>
          <p:cNvCxnSpPr/>
          <p:nvPr/>
        </p:nvCxnSpPr>
        <p:spPr>
          <a:xfrm>
            <a:off x="2503214" y="3670148"/>
            <a:ext cx="6353262" cy="158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C:\Users\roondeng\Desktop\feelux-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>
            <a:off x="2159732" y="0"/>
            <a:ext cx="69842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rot="10800000">
            <a:off x="431800" y="1556792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텍스트 개체 틀 3"/>
          <p:cNvSpPr txBox="1">
            <a:spLocks/>
          </p:cNvSpPr>
          <p:nvPr/>
        </p:nvSpPr>
        <p:spPr>
          <a:xfrm>
            <a:off x="323528" y="728700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공모전</a:t>
            </a:r>
            <a:endParaRPr lang="en-US" altLang="ko-KR" sz="3200" spc="-30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예산</a:t>
            </a:r>
            <a:endParaRPr lang="ko-KR" altLang="en-US" sz="3200" spc="-3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417732" y="1092168"/>
            <a:ext cx="4746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포스터제작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(400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장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   ---------------------------- 400,000</a:t>
            </a: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국내홍보사이트 등록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(60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-----------------------1,000,000</a:t>
            </a: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해외홍보사이트 등록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(60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-----------------------1,000,000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2417733" y="580986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홍보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43" name="직선 연결선 42"/>
          <p:cNvCxnSpPr/>
          <p:nvPr/>
        </p:nvCxnSpPr>
        <p:spPr>
          <a:xfrm>
            <a:off x="2490759" y="1988840"/>
            <a:ext cx="6353262" cy="158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7277941" y="1306352"/>
            <a:ext cx="16201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en-US" altLang="ko-KR" sz="2500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2,400,000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2447763" y="2968074"/>
            <a:ext cx="4746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심사위원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   ----------------------------------------800,000</a:t>
            </a: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심사위원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   ----------------------------------------800,000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2417733" y="2456892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심사비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2520790" y="3612718"/>
            <a:ext cx="6353262" cy="158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/>
          <p:cNvSpPr/>
          <p:nvPr/>
        </p:nvSpPr>
        <p:spPr>
          <a:xfrm>
            <a:off x="7277941" y="2930230"/>
            <a:ext cx="16201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en-US" altLang="ko-KR" sz="2500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1,600,000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2459378" y="4586666"/>
            <a:ext cx="4596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상금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최우수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우수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장려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입선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가작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 ----------------10,000,000</a:t>
            </a: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시상식장 인쇄물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---------------------------------- 1,000,000</a:t>
            </a: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예비비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--------------------------------------------- 5,000,000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2417733" y="4075484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시상식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1" name="직선 연결선 20"/>
          <p:cNvCxnSpPr/>
          <p:nvPr/>
        </p:nvCxnSpPr>
        <p:spPr>
          <a:xfrm>
            <a:off x="2532404" y="5515644"/>
            <a:ext cx="6353262" cy="158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/>
          <p:cNvSpPr/>
          <p:nvPr/>
        </p:nvSpPr>
        <p:spPr>
          <a:xfrm>
            <a:off x="7164288" y="4761148"/>
            <a:ext cx="173383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en-US" altLang="ko-KR" sz="2500" spc="-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16,000,000</a:t>
            </a:r>
          </a:p>
        </p:txBody>
      </p:sp>
      <p:sp>
        <p:nvSpPr>
          <p:cNvPr id="23" name="텍스트 개체 틀 3"/>
          <p:cNvSpPr txBox="1">
            <a:spLocks/>
          </p:cNvSpPr>
          <p:nvPr/>
        </p:nvSpPr>
        <p:spPr>
          <a:xfrm>
            <a:off x="395536" y="1628800"/>
            <a:ext cx="1404156" cy="396044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altLang="ko-KR" sz="1700" spc="-15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2015</a:t>
            </a:r>
            <a:r>
              <a:rPr lang="ko-KR" altLang="en-US" sz="1700" spc="-15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년 기준</a:t>
            </a:r>
            <a:endParaRPr lang="ko-KR" altLang="en-US" sz="1700" spc="-15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067944" y="5805264"/>
            <a:ext cx="47525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/>
            <a:r>
              <a:rPr lang="en-US" altLang="ko-KR" sz="5000" spc="-300" dirty="0" smtClean="0">
                <a:solidFill>
                  <a:schemeClr val="accent6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20,000,000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4788024" y="6201308"/>
            <a:ext cx="648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dirty="0" smtClean="0">
                <a:solidFill>
                  <a:schemeClr val="accent6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총계</a:t>
            </a:r>
            <a:endParaRPr lang="en-US" altLang="ko-KR" dirty="0" smtClean="0">
              <a:solidFill>
                <a:schemeClr val="accent6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7" name="Picture 3" descr="C:\Users\roondeng\Desktop\feelux-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>
            <a:off x="2159732" y="0"/>
            <a:ext cx="69842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9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rot="10800000">
            <a:off x="431800" y="1556792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roondeng\Desktop\feelux-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  <p:sp>
        <p:nvSpPr>
          <p:cNvPr id="24" name="텍스트 개체 틀 3"/>
          <p:cNvSpPr txBox="1">
            <a:spLocks/>
          </p:cNvSpPr>
          <p:nvPr/>
        </p:nvSpPr>
        <p:spPr>
          <a:xfrm>
            <a:off x="323528" y="728700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공모전</a:t>
            </a:r>
            <a:endParaRPr lang="en-US" altLang="ko-KR" sz="3200" spc="-300" dirty="0" smtClean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일정</a:t>
            </a:r>
            <a:endParaRPr lang="ko-KR" altLang="en-US" sz="3200" spc="-3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417733" y="692696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견고딕" pitchFamily="18" charset="-127"/>
                <a:ea typeface="HY견고딕" pitchFamily="18" charset="-127"/>
              </a:rPr>
              <a:t>월간일정</a:t>
            </a:r>
            <a:endParaRPr lang="en-US" altLang="ko-KR" dirty="0" smtClean="0">
              <a:solidFill>
                <a:schemeClr val="tx1">
                  <a:lumMod val="65000"/>
                  <a:lumOff val="3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519772" y="1808820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홍보자료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영상제작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375756" y="1124744"/>
            <a:ext cx="6516724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3599892" y="116074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6</a:t>
            </a:r>
            <a:r>
              <a:rPr lang="ko-KR" altLang="en-US" b="1" dirty="0" smtClean="0">
                <a:solidFill>
                  <a:schemeClr val="bg1"/>
                </a:solidFill>
              </a:rPr>
              <a:t>월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19972" y="116074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7</a:t>
            </a:r>
            <a:r>
              <a:rPr lang="ko-KR" altLang="en-US" b="1" dirty="0" smtClean="0">
                <a:solidFill>
                  <a:schemeClr val="bg1"/>
                </a:solidFill>
              </a:rPr>
              <a:t>월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12060" y="116074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8</a:t>
            </a:r>
            <a:r>
              <a:rPr lang="ko-KR" altLang="en-US" b="1" dirty="0" smtClean="0">
                <a:solidFill>
                  <a:schemeClr val="bg1"/>
                </a:solidFill>
              </a:rPr>
              <a:t>월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04148" y="116074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9</a:t>
            </a:r>
            <a:r>
              <a:rPr lang="ko-KR" altLang="en-US" b="1" dirty="0" smtClean="0">
                <a:solidFill>
                  <a:schemeClr val="bg1"/>
                </a:solidFill>
              </a:rPr>
              <a:t>월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88224" y="1160748"/>
            <a:ext cx="70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10</a:t>
            </a:r>
            <a:r>
              <a:rPr lang="ko-KR" altLang="en-US" b="1" dirty="0" smtClean="0">
                <a:solidFill>
                  <a:schemeClr val="bg1"/>
                </a:solidFill>
              </a:rPr>
              <a:t>월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68311" y="1160748"/>
            <a:ext cx="70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11</a:t>
            </a:r>
            <a:r>
              <a:rPr lang="ko-KR" altLang="en-US" b="1" dirty="0" smtClean="0">
                <a:solidFill>
                  <a:schemeClr val="bg1"/>
                </a:solidFill>
              </a:rPr>
              <a:t>월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48396" y="1160748"/>
            <a:ext cx="70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12</a:t>
            </a:r>
            <a:r>
              <a:rPr lang="ko-KR" altLang="en-US" b="1" dirty="0" smtClean="0">
                <a:solidFill>
                  <a:schemeClr val="bg1"/>
                </a:solidFill>
              </a:rPr>
              <a:t>월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2519772" y="2600908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on.off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홍보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사이트등록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2519772" y="3378594"/>
            <a:ext cx="1008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접수시작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2519772" y="4077072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심사진행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당선작공개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2519772" y="4876360"/>
            <a:ext cx="1440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당선자작품수령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시상식 확정인원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2519772" y="5661248"/>
            <a:ext cx="1008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시상식 개최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599892" y="1880828"/>
            <a:ext cx="648072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3599892" y="2680117"/>
            <a:ext cx="1368152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4968044" y="3356992"/>
            <a:ext cx="2376264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7344308" y="4170683"/>
            <a:ext cx="756084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>
            <a:off x="7344308" y="4977172"/>
            <a:ext cx="1512168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8100392" y="5661248"/>
            <a:ext cx="756084" cy="288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2" name="직선 연결선 51"/>
          <p:cNvCxnSpPr/>
          <p:nvPr/>
        </p:nvCxnSpPr>
        <p:spPr>
          <a:xfrm rot="5400000">
            <a:off x="1728478" y="4076277"/>
            <a:ext cx="504056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 rot="5400000">
            <a:off x="2448558" y="4076277"/>
            <a:ext cx="504056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 rot="5400000">
            <a:off x="3276650" y="4076277"/>
            <a:ext cx="504056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 rot="5400000">
            <a:off x="4068738" y="4076277"/>
            <a:ext cx="504056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 rot="5400000">
            <a:off x="4824822" y="4076277"/>
            <a:ext cx="504056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 rot="5400000">
            <a:off x="5580906" y="4076277"/>
            <a:ext cx="504056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 rot="5400000">
            <a:off x="6336990" y="4076277"/>
            <a:ext cx="504056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 rot="5400000">
            <a:off x="-143730" y="4076278"/>
            <a:ext cx="504056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/>
          <p:cNvCxnSpPr/>
          <p:nvPr/>
        </p:nvCxnSpPr>
        <p:spPr>
          <a:xfrm rot="5400000">
            <a:off x="1080406" y="4076278"/>
            <a:ext cx="5040560" cy="15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/>
          <p:cNvCxnSpPr/>
          <p:nvPr/>
        </p:nvCxnSpPr>
        <p:spPr>
          <a:xfrm>
            <a:off x="2375756" y="2420888"/>
            <a:ext cx="648072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/>
          <p:cNvCxnSpPr/>
          <p:nvPr/>
        </p:nvCxnSpPr>
        <p:spPr>
          <a:xfrm>
            <a:off x="2375756" y="3176972"/>
            <a:ext cx="648072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/>
          <p:cNvCxnSpPr/>
          <p:nvPr/>
        </p:nvCxnSpPr>
        <p:spPr>
          <a:xfrm>
            <a:off x="2375756" y="3861048"/>
            <a:ext cx="648072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/>
          <p:cNvCxnSpPr/>
          <p:nvPr/>
        </p:nvCxnSpPr>
        <p:spPr>
          <a:xfrm>
            <a:off x="2375756" y="4725144"/>
            <a:ext cx="648072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/>
          <p:cNvCxnSpPr/>
          <p:nvPr/>
        </p:nvCxnSpPr>
        <p:spPr>
          <a:xfrm>
            <a:off x="2339752" y="5481228"/>
            <a:ext cx="648072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/>
          <p:cNvCxnSpPr/>
          <p:nvPr/>
        </p:nvCxnSpPr>
        <p:spPr>
          <a:xfrm>
            <a:off x="2339752" y="6597352"/>
            <a:ext cx="648072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직사각형 67"/>
          <p:cNvSpPr/>
          <p:nvPr/>
        </p:nvSpPr>
        <p:spPr>
          <a:xfrm>
            <a:off x="2375756" y="6201308"/>
            <a:ext cx="6516724" cy="4320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>
            <a:off x="2159732" y="0"/>
            <a:ext cx="69842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" name="직선 연결선 18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rot="10800000">
            <a:off x="431800" y="1420785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텍스트 개체 틀 3"/>
          <p:cNvSpPr txBox="1">
            <a:spLocks/>
          </p:cNvSpPr>
          <p:nvPr/>
        </p:nvSpPr>
        <p:spPr>
          <a:xfrm>
            <a:off x="323528" y="728700"/>
            <a:ext cx="1944216" cy="58254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15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업체선정</a:t>
            </a:r>
            <a:endParaRPr lang="ko-KR" altLang="en-US" sz="3200" spc="-15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417733" y="1092168"/>
            <a:ext cx="69649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필룩스와 시너지를 발생시킬 수 있는 가구업체 선정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* 소비자에게 잘 알려진 가구업체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상장업체 포함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1.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퍼시스</a:t>
            </a:r>
            <a:r>
              <a:rPr lang="ko-KR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  <a:hlinkClick r:id="rId2"/>
              </a:rPr>
              <a:t>(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  <a:hlinkClick r:id="rId2"/>
              </a:rPr>
              <a:t>상장업체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  <a:hlinkClick r:id="rId2"/>
              </a:rPr>
              <a:t>)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2.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까사미아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  <a:hlinkClick r:id="rId3"/>
              </a:rPr>
              <a:t>(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  <a:hlinkClick r:id="rId3"/>
              </a:rPr>
              <a:t>상장예정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  <a:hlinkClick r:id="rId3"/>
              </a:rPr>
              <a:t>)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3.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펀잇쳐스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  <a:hlinkClick r:id="rId4"/>
              </a:rPr>
              <a:t>(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  <a:hlinkClick r:id="rId4"/>
              </a:rPr>
              <a:t>비상장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  <a:hlinkClick r:id="rId4"/>
              </a:rPr>
              <a:t>)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4.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 인아트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(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비상장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  <a:hlinkClick r:id="rId5"/>
              </a:rPr>
              <a:t>)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417733" y="580986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b="1" dirty="0" smtClean="0">
                <a:solidFill>
                  <a:srgbClr val="FF963C"/>
                </a:solidFill>
                <a:latin typeface="HY견고딕" pitchFamily="18" charset="-127"/>
                <a:ea typeface="HY견고딕" pitchFamily="18" charset="-127"/>
              </a:rPr>
              <a:t>콜라보레이션 업체선정 기준</a:t>
            </a:r>
            <a:endParaRPr lang="en-US" altLang="ko-KR" b="1" dirty="0" smtClean="0">
              <a:solidFill>
                <a:srgbClr val="FF963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417733" y="3399383"/>
            <a:ext cx="6726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지정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필룩스 제품 및 가구업체 실존하는 제품규격을 활용한 조명가구 디자인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2417733" y="2909400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b="1" dirty="0" smtClean="0">
                <a:solidFill>
                  <a:srgbClr val="FF963C"/>
                </a:solidFill>
                <a:latin typeface="HY견고딕" pitchFamily="18" charset="-127"/>
                <a:ea typeface="HY견고딕" pitchFamily="18" charset="-127"/>
              </a:rPr>
              <a:t>공모분야 및 주제</a:t>
            </a:r>
            <a:endParaRPr lang="en-US" altLang="ko-KR" b="1" dirty="0" smtClean="0">
              <a:solidFill>
                <a:srgbClr val="FF963C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2417733" y="5221649"/>
            <a:ext cx="67262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대상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1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/ 500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만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최우수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2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각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100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만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우수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2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각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50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만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장려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5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각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30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만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/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입선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: 20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점 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맑은 고딕" pitchFamily="50" charset="-127"/>
                <a:ea typeface="맑은 고딕" pitchFamily="50" charset="-127"/>
              </a:rPr>
              <a:t>부상 상품</a:t>
            </a:r>
            <a:endParaRPr lang="en-US" altLang="ko-KR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2417733" y="4710467"/>
            <a:ext cx="5696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ko-KR" altLang="en-US" b="1" dirty="0" smtClean="0">
                <a:solidFill>
                  <a:srgbClr val="FF963C"/>
                </a:solidFill>
                <a:latin typeface="HY견고딕" pitchFamily="18" charset="-127"/>
                <a:ea typeface="HY견고딕" pitchFamily="18" charset="-127"/>
              </a:rPr>
              <a:t>수상 및 시상 </a:t>
            </a:r>
            <a:r>
              <a:rPr lang="en-US" altLang="ko-KR" b="1" dirty="0" smtClean="0">
                <a:solidFill>
                  <a:srgbClr val="FF963C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b="1" dirty="0" smtClean="0">
                <a:solidFill>
                  <a:srgbClr val="FF963C"/>
                </a:solidFill>
                <a:latin typeface="HY견고딕" pitchFamily="18" charset="-127"/>
                <a:ea typeface="HY견고딕" pitchFamily="18" charset="-127"/>
              </a:rPr>
              <a:t>진행비용협의</a:t>
            </a:r>
            <a:r>
              <a:rPr lang="en-US" altLang="ko-KR" b="1" dirty="0" smtClean="0">
                <a:solidFill>
                  <a:srgbClr val="FF963C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cxnSp>
        <p:nvCxnSpPr>
          <p:cNvPr id="43" name="직선 연결선 42"/>
          <p:cNvCxnSpPr/>
          <p:nvPr/>
        </p:nvCxnSpPr>
        <p:spPr>
          <a:xfrm>
            <a:off x="2490759" y="2708920"/>
            <a:ext cx="6353262" cy="158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2417733" y="4527902"/>
            <a:ext cx="6353262" cy="1588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roondeng\Desktop\feelux-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142461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/>
          <p:cNvCxnSpPr/>
          <p:nvPr/>
        </p:nvCxnSpPr>
        <p:spPr>
          <a:xfrm rot="10800000">
            <a:off x="431800" y="1418395"/>
            <a:ext cx="1321115" cy="0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제목 7"/>
          <p:cNvSpPr>
            <a:spLocks noGrp="1"/>
          </p:cNvSpPr>
          <p:nvPr>
            <p:ph type="title" idx="4294967295"/>
          </p:nvPr>
        </p:nvSpPr>
        <p:spPr>
          <a:xfrm>
            <a:off x="1979712" y="1241425"/>
            <a:ext cx="7164288" cy="1143000"/>
          </a:xfrm>
        </p:spPr>
        <p:txBody>
          <a:bodyPr anchor="t">
            <a:normAutofit/>
          </a:bodyPr>
          <a:lstStyle/>
          <a:p>
            <a:pPr algn="l"/>
            <a:r>
              <a:rPr lang="ko-KR" altLang="en-US" sz="4200" b="1" dirty="0" smtClean="0">
                <a:latin typeface="맑은 고딕" pitchFamily="50" charset="-127"/>
                <a:ea typeface="맑은 고딕" pitchFamily="50" charset="-127"/>
              </a:rPr>
              <a:t>감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4200" b="1" dirty="0" smtClean="0">
                <a:latin typeface="맑은 고딕" pitchFamily="50" charset="-127"/>
                <a:ea typeface="맑은 고딕" pitchFamily="50" charset="-127"/>
              </a:rPr>
              <a:t>사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4200" b="1" dirty="0" smtClean="0">
                <a:latin typeface="맑은 고딕" pitchFamily="50" charset="-127"/>
                <a:ea typeface="맑은 고딕" pitchFamily="50" charset="-127"/>
              </a:rPr>
              <a:t>합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4200" b="1" dirty="0" smtClean="0">
                <a:latin typeface="맑은 고딕" pitchFamily="50" charset="-127"/>
                <a:ea typeface="맑은 고딕" pitchFamily="50" charset="-127"/>
              </a:rPr>
              <a:t>니</a:t>
            </a:r>
            <a:r>
              <a:rPr lang="en-US" altLang="ko-KR" sz="2000" dirty="0" smtClean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4200" b="1" dirty="0" smtClean="0">
                <a:latin typeface="맑은 고딕" pitchFamily="50" charset="-127"/>
                <a:ea typeface="맑은 고딕" pitchFamily="50" charset="-127"/>
              </a:rPr>
              <a:t>다</a:t>
            </a:r>
            <a:endParaRPr lang="ko-KR" altLang="en-US" sz="42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376358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96652"/>
            <a:ext cx="9144000" cy="1512168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직선 연결선 10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rot="10800000">
            <a:off x="431800" y="1566837"/>
            <a:ext cx="132111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텍스트 개체 틀 3"/>
          <p:cNvSpPr txBox="1">
            <a:spLocks/>
          </p:cNvSpPr>
          <p:nvPr/>
        </p:nvSpPr>
        <p:spPr>
          <a:xfrm>
            <a:off x="299979" y="649192"/>
            <a:ext cx="2386309" cy="72758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3000" spc="-15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c</a:t>
            </a:r>
            <a:r>
              <a:rPr kumimoji="0" lang="en-US" altLang="ko-KR" sz="3000" b="0" i="0" u="none" strike="noStrike" kern="1200" cap="none" spc="-15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ompany</a:t>
            </a:r>
            <a:endParaRPr kumimoji="0" lang="en-US" altLang="ko-KR" sz="3000" b="0" i="0" u="none" strike="noStrike" kern="1200" cap="none" spc="-15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p</a:t>
            </a:r>
            <a:r>
              <a:rPr lang="en-US" altLang="ko-KR" sz="32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rofile</a:t>
            </a:r>
            <a:endParaRPr kumimoji="0" lang="ko-KR" altLang="en-US" sz="32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63785" y="656692"/>
            <a:ext cx="6316749" cy="805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필룩스는</a:t>
            </a:r>
            <a:r>
              <a:rPr 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1975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년 보암산업으로 시작하여 창립</a:t>
            </a:r>
            <a:r>
              <a:rPr 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40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주년을 맞은 조명회사입니다</a:t>
            </a:r>
            <a:r>
              <a:rPr 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2014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년 품질경쟁력 우수기업으로 </a:t>
            </a:r>
            <a:r>
              <a:rPr 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년 연속 선정되었으며</a:t>
            </a:r>
            <a:r>
              <a:rPr 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2013</a:t>
            </a:r>
            <a:r>
              <a:rPr lang="ko-KR" alt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년 서울특별시 좋은빛상 대상을 수상하였습니다</a:t>
            </a:r>
            <a:r>
              <a:rPr lang="en-US" sz="13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ko-KR" altLang="en-US" sz="13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 flipH="1">
            <a:off x="431800" y="548680"/>
            <a:ext cx="1403896" cy="4981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flipH="1">
            <a:off x="431801" y="1556792"/>
            <a:ext cx="1403895" cy="10045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텍스트 개체 틀 3"/>
          <p:cNvSpPr txBox="1">
            <a:spLocks/>
          </p:cNvSpPr>
          <p:nvPr/>
        </p:nvSpPr>
        <p:spPr>
          <a:xfrm>
            <a:off x="299979" y="656692"/>
            <a:ext cx="2386309" cy="72758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altLang="ko-KR" sz="3000" spc="-15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company</a:t>
            </a:r>
            <a:endParaRPr lang="en-US" altLang="ko-KR" sz="3000" spc="-150" dirty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altLang="ko-KR" sz="3200" dirty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profile</a:t>
            </a:r>
            <a:endParaRPr lang="ko-KR" altLang="en-US" sz="3200" dirty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7" name="도넛 76"/>
          <p:cNvSpPr/>
          <p:nvPr/>
        </p:nvSpPr>
        <p:spPr>
          <a:xfrm>
            <a:off x="2636811" y="4268799"/>
            <a:ext cx="1706749" cy="1706749"/>
          </a:xfrm>
          <a:prstGeom prst="donut">
            <a:avLst>
              <a:gd name="adj" fmla="val 815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" name="그룹 104"/>
          <p:cNvGrpSpPr/>
          <p:nvPr/>
        </p:nvGrpSpPr>
        <p:grpSpPr>
          <a:xfrm>
            <a:off x="2673324" y="507960"/>
            <a:ext cx="1626067" cy="1626069"/>
            <a:chOff x="221275" y="2936564"/>
            <a:chExt cx="1626067" cy="1626069"/>
          </a:xfrm>
        </p:grpSpPr>
        <p:sp>
          <p:nvSpPr>
            <p:cNvPr id="82" name="타원 81"/>
            <p:cNvSpPr/>
            <p:nvPr/>
          </p:nvSpPr>
          <p:spPr>
            <a:xfrm flipH="1">
              <a:off x="221275" y="2936564"/>
              <a:ext cx="1626067" cy="16260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83" name="타원 82"/>
            <p:cNvSpPr/>
            <p:nvPr/>
          </p:nvSpPr>
          <p:spPr>
            <a:xfrm flipH="1">
              <a:off x="221275" y="2936564"/>
              <a:ext cx="1626067" cy="1626069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8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94" name="Rectangle 3"/>
            <p:cNvSpPr txBox="1">
              <a:spLocks noChangeArrowheads="1"/>
            </p:cNvSpPr>
            <p:nvPr/>
          </p:nvSpPr>
          <p:spPr>
            <a:xfrm>
              <a:off x="564830" y="3416808"/>
              <a:ext cx="92155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  <a:cs typeface="Tahoma" pitchFamily="34" charset="0"/>
                </a:rPr>
                <a:t>창립</a:t>
              </a:r>
              <a:r>
                <a:rPr lang="en-US" altLang="ko-KR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  <a:cs typeface="Tahoma" pitchFamily="34" charset="0"/>
                </a:rPr>
                <a:t>/</a:t>
              </a:r>
              <a:r>
                <a:rPr lang="ko-KR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  <a:cs typeface="Tahoma" pitchFamily="34" charset="0"/>
                </a:rPr>
                <a:t>도약</a:t>
              </a:r>
              <a:endParaRPr lang="en-US" altLang="ko-K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cs typeface="Tahoma" pitchFamily="34" charset="0"/>
              </a:endParaRPr>
            </a:p>
          </p:txBody>
        </p:sp>
        <p:sp>
          <p:nvSpPr>
            <p:cNvPr id="95" name="Rectangle 3"/>
            <p:cNvSpPr txBox="1">
              <a:spLocks noChangeArrowheads="1"/>
            </p:cNvSpPr>
            <p:nvPr/>
          </p:nvSpPr>
          <p:spPr bwMode="auto">
            <a:xfrm>
              <a:off x="503548" y="3806891"/>
              <a:ext cx="1044116" cy="575542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defRPr/>
              </a:pPr>
              <a:r>
                <a:rPr lang="ko-KR" altLang="en-US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Tahoma" pitchFamily="34" charset="0"/>
                </a:rPr>
                <a:t>신규제품출시</a:t>
              </a:r>
              <a:endParaRPr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Tahoma" pitchFamily="34" charset="0"/>
              </a:endParaRPr>
            </a:p>
            <a:p>
              <a:pPr marL="0" indent="0" algn="ctr">
                <a:defRPr/>
              </a:pPr>
              <a:r>
                <a:rPr lang="ko-KR" alt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Tahoma" pitchFamily="34" charset="0"/>
                </a:rPr>
                <a:t>유통망정비</a:t>
              </a:r>
              <a:endParaRPr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Tahoma" pitchFamily="34" charset="0"/>
              </a:endParaRPr>
            </a:p>
            <a:p>
              <a:pPr marL="0" indent="0" algn="ctr">
                <a:defRPr/>
              </a:pPr>
              <a:r>
                <a:rPr lang="ko-KR" alt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Tahoma" pitchFamily="34" charset="0"/>
                </a:rPr>
                <a:t>기술개발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Tahoma" pitchFamily="34" charset="0"/>
              </a:endParaRPr>
            </a:p>
          </p:txBody>
        </p:sp>
      </p:grpSp>
      <p:grpSp>
        <p:nvGrpSpPr>
          <p:cNvPr id="3" name="그룹 110"/>
          <p:cNvGrpSpPr/>
          <p:nvPr/>
        </p:nvGrpSpPr>
        <p:grpSpPr>
          <a:xfrm>
            <a:off x="2673324" y="2406636"/>
            <a:ext cx="1626067" cy="1626069"/>
            <a:chOff x="221275" y="2936564"/>
            <a:chExt cx="1626067" cy="1626069"/>
          </a:xfrm>
        </p:grpSpPr>
        <p:sp>
          <p:nvSpPr>
            <p:cNvPr id="112" name="타원 111"/>
            <p:cNvSpPr/>
            <p:nvPr/>
          </p:nvSpPr>
          <p:spPr>
            <a:xfrm flipH="1">
              <a:off x="221275" y="2936564"/>
              <a:ext cx="1626067" cy="16260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13" name="타원 112"/>
            <p:cNvSpPr/>
            <p:nvPr/>
          </p:nvSpPr>
          <p:spPr>
            <a:xfrm flipH="1">
              <a:off x="221275" y="2936564"/>
              <a:ext cx="1626067" cy="1626069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8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14" name="Rectangle 3"/>
            <p:cNvSpPr txBox="1">
              <a:spLocks noChangeArrowheads="1"/>
            </p:cNvSpPr>
            <p:nvPr/>
          </p:nvSpPr>
          <p:spPr>
            <a:xfrm>
              <a:off x="564830" y="3416808"/>
              <a:ext cx="92155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  <a:cs typeface="Tahoma" pitchFamily="34" charset="0"/>
                </a:rPr>
                <a:t>성장</a:t>
              </a:r>
              <a:r>
                <a:rPr lang="en-US" altLang="ko-KR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  <a:cs typeface="Tahoma" pitchFamily="34" charset="0"/>
                </a:rPr>
                <a:t>/</a:t>
              </a:r>
              <a:r>
                <a:rPr lang="ko-KR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  <a:cs typeface="Tahoma" pitchFamily="34" charset="0"/>
                </a:rPr>
                <a:t>안정</a:t>
              </a:r>
              <a:endParaRPr lang="en-US" altLang="ko-K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cs typeface="Tahoma" pitchFamily="34" charset="0"/>
              </a:endParaRPr>
            </a:p>
          </p:txBody>
        </p:sp>
        <p:sp>
          <p:nvSpPr>
            <p:cNvPr id="115" name="Rectangle 3"/>
            <p:cNvSpPr txBox="1">
              <a:spLocks noChangeArrowheads="1"/>
            </p:cNvSpPr>
            <p:nvPr/>
          </p:nvSpPr>
          <p:spPr bwMode="auto">
            <a:xfrm>
              <a:off x="503548" y="3800482"/>
              <a:ext cx="1044116" cy="37241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defRPr/>
              </a:pPr>
              <a:r>
                <a:rPr lang="ko-KR" altLang="en-US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Tahoma" pitchFamily="34" charset="0"/>
                </a:rPr>
                <a:t>전국대리점확대</a:t>
              </a:r>
              <a:endParaRPr lang="en-US" altLang="ko-KR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Tahoma" pitchFamily="34" charset="0"/>
              </a:endParaRPr>
            </a:p>
            <a:p>
              <a:pPr marL="0" indent="0" algn="ctr">
                <a:defRPr/>
              </a:pPr>
              <a:r>
                <a:rPr lang="ko-KR" altLang="en-US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Tahoma" pitchFamily="34" charset="0"/>
                </a:rPr>
                <a:t>해외시장진</a:t>
              </a:r>
              <a:r>
                <a:rPr lang="ko-KR" altLang="en-US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Tahoma" pitchFamily="34" charset="0"/>
                </a:rPr>
                <a:t>출</a:t>
              </a:r>
              <a:endPara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Tahoma" pitchFamily="34" charset="0"/>
              </a:endParaRPr>
            </a:p>
          </p:txBody>
        </p:sp>
      </p:grpSp>
      <p:grpSp>
        <p:nvGrpSpPr>
          <p:cNvPr id="4" name="그룹 120"/>
          <p:cNvGrpSpPr/>
          <p:nvPr/>
        </p:nvGrpSpPr>
        <p:grpSpPr>
          <a:xfrm>
            <a:off x="2672815" y="4309139"/>
            <a:ext cx="1626067" cy="1626069"/>
            <a:chOff x="221275" y="2936564"/>
            <a:chExt cx="1626067" cy="1626069"/>
          </a:xfrm>
        </p:grpSpPr>
        <p:sp>
          <p:nvSpPr>
            <p:cNvPr id="122" name="타원 121"/>
            <p:cNvSpPr/>
            <p:nvPr/>
          </p:nvSpPr>
          <p:spPr>
            <a:xfrm flipH="1">
              <a:off x="221275" y="2936564"/>
              <a:ext cx="1626067" cy="162606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3175">
              <a:solidFill>
                <a:schemeClr val="tx1">
                  <a:lumMod val="75000"/>
                  <a:lumOff val="25000"/>
                </a:scheme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23" name="타원 122"/>
            <p:cNvSpPr/>
            <p:nvPr/>
          </p:nvSpPr>
          <p:spPr>
            <a:xfrm flipH="1">
              <a:off x="221275" y="2936564"/>
              <a:ext cx="1626067" cy="1626069"/>
            </a:xfrm>
            <a:prstGeom prst="ellipse">
              <a:avLst/>
            </a:prstGeom>
            <a:noFill/>
            <a:ln w="3175"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8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HY견고딕" pitchFamily="18" charset="-127"/>
                <a:ea typeface="HY견고딕" pitchFamily="18" charset="-127"/>
              </a:endParaRPr>
            </a:p>
          </p:txBody>
        </p:sp>
        <p:sp>
          <p:nvSpPr>
            <p:cNvPr id="124" name="Rectangle 3"/>
            <p:cNvSpPr txBox="1">
              <a:spLocks noChangeArrowheads="1"/>
            </p:cNvSpPr>
            <p:nvPr/>
          </p:nvSpPr>
          <p:spPr>
            <a:xfrm>
              <a:off x="564830" y="3334380"/>
              <a:ext cx="92155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600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  <a:cs typeface="Tahoma" pitchFamily="34" charset="0"/>
                </a:rPr>
                <a:t>새도약</a:t>
              </a:r>
              <a:endParaRPr lang="en-US" altLang="ko-KR" sz="1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  <a:cs typeface="Tahoma" pitchFamily="34" charset="0"/>
              </a:endParaRPr>
            </a:p>
          </p:txBody>
        </p:sp>
        <p:sp>
          <p:nvSpPr>
            <p:cNvPr id="125" name="Rectangle 3"/>
            <p:cNvSpPr txBox="1">
              <a:spLocks noChangeArrowheads="1"/>
            </p:cNvSpPr>
            <p:nvPr/>
          </p:nvSpPr>
          <p:spPr bwMode="auto">
            <a:xfrm>
              <a:off x="503548" y="3662997"/>
              <a:ext cx="1044116" cy="54168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ctr">
                <a:defRPr/>
              </a:pPr>
              <a:r>
                <a:rPr lang="ko-KR" altLang="en-US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Tahoma" pitchFamily="34" charset="0"/>
                </a:rPr>
                <a:t>감성문화기반</a:t>
              </a:r>
              <a:endParaRPr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Tahoma" pitchFamily="34" charset="0"/>
              </a:endParaRPr>
            </a:p>
            <a:p>
              <a:pPr marL="0" indent="0" algn="ctr">
                <a:defRPr/>
              </a:pPr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Tahoma" pitchFamily="34" charset="0"/>
                </a:rPr>
                <a:t>신규사업</a:t>
              </a:r>
              <a:r>
                <a:rPr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Tahoma" pitchFamily="34" charset="0"/>
                </a:rPr>
                <a:t>/</a:t>
              </a:r>
              <a:r>
                <a:rPr lang="ko-KR" altLang="en-US" sz="1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itchFamily="50" charset="-127"/>
                  <a:ea typeface="맑은 고딕" pitchFamily="50" charset="-127"/>
                  <a:cs typeface="Tahoma" pitchFamily="34" charset="0"/>
                </a:rPr>
                <a:t>신성장 동력마련</a:t>
              </a:r>
              <a:endPara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Tahoma" pitchFamily="34" charset="0"/>
              </a:endParaRPr>
            </a:p>
          </p:txBody>
        </p:sp>
      </p:grpSp>
      <p:pic>
        <p:nvPicPr>
          <p:cNvPr id="2052" name="Picture 4" descr="C:\Users\roondeng\Desktop\t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4104" y="580986"/>
            <a:ext cx="2482884" cy="5966774"/>
          </a:xfrm>
          <a:prstGeom prst="rect">
            <a:avLst/>
          </a:prstGeom>
          <a:noFill/>
        </p:spPr>
      </p:pic>
      <p:pic>
        <p:nvPicPr>
          <p:cNvPr id="25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ondeng\Desktop\t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7272" y="763551"/>
            <a:ext cx="6393124" cy="5853105"/>
          </a:xfrm>
          <a:prstGeom prst="rect">
            <a:avLst/>
          </a:prstGeom>
          <a:noFill/>
        </p:spPr>
      </p:pic>
      <p:cxnSp>
        <p:nvCxnSpPr>
          <p:cNvPr id="7" name="직선 연결선 10"/>
          <p:cNvCxnSpPr/>
          <p:nvPr/>
        </p:nvCxnSpPr>
        <p:spPr>
          <a:xfrm flipH="1">
            <a:off x="431800" y="548680"/>
            <a:ext cx="1403896" cy="4981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11"/>
          <p:cNvCxnSpPr/>
          <p:nvPr/>
        </p:nvCxnSpPr>
        <p:spPr>
          <a:xfrm flipH="1">
            <a:off x="431801" y="1556792"/>
            <a:ext cx="1403895" cy="10045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텍스트 개체 틀 3"/>
          <p:cNvSpPr txBox="1">
            <a:spLocks/>
          </p:cNvSpPr>
          <p:nvPr/>
        </p:nvSpPr>
        <p:spPr>
          <a:xfrm>
            <a:off x="299979" y="656692"/>
            <a:ext cx="2386309" cy="72758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altLang="ko-KR" sz="3000" spc="-150" dirty="0" smtClean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company</a:t>
            </a:r>
            <a:endParaRPr lang="en-US" altLang="ko-KR" sz="3000" spc="-150" dirty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en-US" altLang="ko-KR" sz="3200" dirty="0">
                <a:solidFill>
                  <a:srgbClr val="FF9933"/>
                </a:solidFill>
                <a:latin typeface="HY견고딕" pitchFamily="18" charset="-127"/>
                <a:ea typeface="HY견고딕" pitchFamily="18" charset="-127"/>
              </a:rPr>
              <a:t>profile</a:t>
            </a:r>
            <a:endParaRPr lang="ko-KR" altLang="en-US" sz="3200" dirty="0">
              <a:solidFill>
                <a:srgbClr val="FF9933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" name="Picture 3" descr="C:\Users\roondeng\Desktop\feelux-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3"/>
          <p:cNvSpPr txBox="1">
            <a:spLocks/>
          </p:cNvSpPr>
          <p:nvPr/>
        </p:nvSpPr>
        <p:spPr>
          <a:xfrm>
            <a:off x="313483" y="690525"/>
            <a:ext cx="2386309" cy="72758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36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FF963C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</a:rPr>
              <a:t>global</a:t>
            </a:r>
          </a:p>
          <a:p>
            <a:pPr marL="342900" marR="0" lvl="0" indent="-342900" algn="l" defTabSz="914400" rtl="0" eaLnBrk="1" fontAlgn="auto" latinLnBrk="1" hangingPunct="1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3400" spc="-150" dirty="0" smtClean="0">
                <a:solidFill>
                  <a:srgbClr val="FF963C"/>
                </a:solidFill>
                <a:latin typeface="HY견고딕" pitchFamily="18" charset="-127"/>
                <a:ea typeface="HY견고딕" pitchFamily="18" charset="-127"/>
              </a:rPr>
              <a:t>network</a:t>
            </a:r>
            <a:endParaRPr kumimoji="0" lang="ko-KR" altLang="en-US" sz="3400" b="0" i="0" u="none" strike="noStrike" kern="1200" cap="none" spc="-150" normalizeH="0" baseline="0" noProof="0" dirty="0">
              <a:ln>
                <a:noFill/>
              </a:ln>
              <a:solidFill>
                <a:srgbClr val="FF963C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098" name="Picture 2" descr="C:\Users\roondeng\Desktop\t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4707" y="544473"/>
            <a:ext cx="6580215" cy="1825650"/>
          </a:xfrm>
          <a:prstGeom prst="rect">
            <a:avLst/>
          </a:prstGeom>
          <a:noFill/>
        </p:spPr>
      </p:pic>
      <p:pic>
        <p:nvPicPr>
          <p:cNvPr id="9" name="Picture 2" descr="C:\Users\roondeng\Desktop\t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5168" y="2516175"/>
            <a:ext cx="6622061" cy="4162482"/>
          </a:xfrm>
          <a:prstGeom prst="rect">
            <a:avLst/>
          </a:prstGeom>
          <a:noFill/>
        </p:spPr>
      </p:pic>
      <p:cxnSp>
        <p:nvCxnSpPr>
          <p:cNvPr id="8" name="직선 연결선 10"/>
          <p:cNvCxnSpPr/>
          <p:nvPr/>
        </p:nvCxnSpPr>
        <p:spPr>
          <a:xfrm flipH="1">
            <a:off x="431800" y="548680"/>
            <a:ext cx="1403896" cy="4981"/>
          </a:xfrm>
          <a:prstGeom prst="line">
            <a:avLst/>
          </a:prstGeom>
          <a:ln w="381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11"/>
          <p:cNvCxnSpPr/>
          <p:nvPr/>
        </p:nvCxnSpPr>
        <p:spPr>
          <a:xfrm flipH="1">
            <a:off x="431801" y="1556792"/>
            <a:ext cx="1403895" cy="10045"/>
          </a:xfrm>
          <a:prstGeom prst="line">
            <a:avLst/>
          </a:prstGeom>
          <a:ln w="12700">
            <a:solidFill>
              <a:srgbClr val="FF87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 descr="C:\Users\roondeng\Desktop\feelux-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직사각형 4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" name="Picture 4" descr="도비라손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55119" y="1124744"/>
            <a:ext cx="7988881" cy="385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텍스트 개체 틀 3"/>
          <p:cNvSpPr txBox="1">
            <a:spLocks/>
          </p:cNvSpPr>
          <p:nvPr/>
        </p:nvSpPr>
        <p:spPr>
          <a:xfrm>
            <a:off x="359532" y="656692"/>
            <a:ext cx="1800200" cy="612068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7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인간의 인간에 의한</a:t>
            </a:r>
            <a:endParaRPr kumimoji="0" lang="en-US" altLang="ko-KR" sz="1700" b="0" i="0" u="none" strike="noStrike" kern="1200" cap="none" spc="-15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  <a:p>
            <a:pPr marL="342900" marR="0" lvl="0" indent="-342900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7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인간을 위한 빛</a:t>
            </a:r>
            <a:endParaRPr kumimoji="0" lang="ko-KR" altLang="en-US" sz="1700" b="0" i="0" u="none" strike="noStrike" kern="1200" cap="none" spc="-15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3" name="텍스트 개체 틀 3"/>
          <p:cNvSpPr txBox="1">
            <a:spLocks/>
          </p:cNvSpPr>
          <p:nvPr/>
        </p:nvSpPr>
        <p:spPr>
          <a:xfrm>
            <a:off x="323528" y="1232756"/>
            <a:ext cx="2448272" cy="720080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3700" b="1" i="0" u="none" strike="noStrike" kern="1200" cap="none" spc="-30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itchFamily="50" charset="-127"/>
                <a:ea typeface="맑은 고딕" pitchFamily="50" charset="-127"/>
              </a:rPr>
              <a:t>감성조명</a:t>
            </a:r>
            <a:endParaRPr kumimoji="0" lang="ko-KR" altLang="en-US" sz="3700" b="1" i="0" u="none" strike="noStrike" kern="1200" cap="none" spc="-300" normalizeH="0" baseline="0" noProof="0" dirty="0">
              <a:ln>
                <a:noFill/>
              </a:ln>
              <a:solidFill>
                <a:schemeClr val="accent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54" name="직선 연결선 53"/>
          <p:cNvCxnSpPr/>
          <p:nvPr/>
        </p:nvCxnSpPr>
        <p:spPr>
          <a:xfrm flipH="1">
            <a:off x="431800" y="548680"/>
            <a:ext cx="1475904" cy="498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 flipH="1">
            <a:off x="431802" y="1988840"/>
            <a:ext cx="143989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제목 5"/>
          <p:cNvSpPr txBox="1">
            <a:spLocks/>
          </p:cNvSpPr>
          <p:nvPr/>
        </p:nvSpPr>
        <p:spPr>
          <a:xfrm>
            <a:off x="2123827" y="5177926"/>
            <a:ext cx="6624637" cy="1095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500" dirty="0" smtClean="0">
                <a:solidFill>
                  <a:srgbClr val="FF963C"/>
                </a:solidFill>
                <a:latin typeface="맑은 고딕" pitchFamily="50" charset="-127"/>
                <a:ea typeface="맑은 고딕" pitchFamily="50" charset="-127"/>
                <a:cs typeface="+mj-cs"/>
                <a:hlinkClick r:id="rId3"/>
              </a:rPr>
              <a:t>빛공해 사진공모전</a:t>
            </a:r>
            <a:r>
              <a:rPr lang="en-US" altLang="ko-KR" sz="1500" dirty="0" smtClean="0">
                <a:solidFill>
                  <a:srgbClr val="FF963C"/>
                </a:solidFill>
                <a:latin typeface="맑은 고딕" pitchFamily="50" charset="-127"/>
                <a:ea typeface="맑은 고딕" pitchFamily="50" charset="-127"/>
                <a:cs typeface="+mj-cs"/>
                <a:hlinkClick r:id="rId3"/>
              </a:rPr>
              <a:t> </a:t>
            </a:r>
            <a:r>
              <a:rPr lang="en-US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/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 </a:t>
            </a:r>
            <a:r>
              <a:rPr lang="ko-KR" altLang="en-US" sz="1500" dirty="0" smtClean="0">
                <a:solidFill>
                  <a:srgbClr val="FF963C"/>
                </a:solidFill>
                <a:latin typeface="맑은 고딕" pitchFamily="50" charset="-127"/>
                <a:ea typeface="맑은 고딕" pitchFamily="50" charset="-127"/>
                <a:cs typeface="+mj-cs"/>
                <a:hlinkClick r:id="rId4"/>
              </a:rPr>
              <a:t>아이러브 캠페인</a:t>
            </a:r>
            <a:r>
              <a:rPr lang="en-US" altLang="ko-KR" sz="1500" dirty="0" smtClean="0">
                <a:solidFill>
                  <a:srgbClr val="FF963C"/>
                </a:solidFill>
                <a:latin typeface="맑은 고딕" pitchFamily="50" charset="-127"/>
                <a:ea typeface="맑은 고딕" pitchFamily="50" charset="-127"/>
                <a:cs typeface="+mj-cs"/>
                <a:hlinkClick r:id="rId4"/>
              </a:rPr>
              <a:t> 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등 으로 좋은 빛 알리기에 힘써왔으며</a:t>
            </a:r>
            <a:r>
              <a:rPr lang="en-US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 </a:t>
            </a:r>
          </a:p>
          <a:p>
            <a:pPr marL="0" marR="0" lvl="0" indent="0" algn="r" defTabSz="914400" rtl="0" eaLnBrk="1" fontAlgn="auto" latinLnBrk="1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500" dirty="0" smtClean="0">
                <a:solidFill>
                  <a:srgbClr val="FF963C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빛공해 방지법 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제정에 앞장서 </a:t>
            </a:r>
            <a:r>
              <a:rPr lang="ko-KR" altLang="en-US" sz="1500" dirty="0" smtClean="0">
                <a:solidFill>
                  <a:srgbClr val="FF963C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빛공해세미나</a:t>
            </a:r>
            <a:r>
              <a:rPr lang="ko-KR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 </a:t>
            </a:r>
            <a:r>
              <a:rPr lang="en-US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/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 </a:t>
            </a:r>
            <a:r>
              <a:rPr lang="ko-KR" altLang="en-US" sz="1500" dirty="0" smtClean="0">
                <a:solidFill>
                  <a:srgbClr val="FF963C"/>
                </a:solidFill>
                <a:latin typeface="맑은 고딕" pitchFamily="50" charset="-127"/>
                <a:ea typeface="맑은 고딕" pitchFamily="50" charset="-127"/>
                <a:cs typeface="+mj-cs"/>
                <a:hlinkClick r:id="rId5"/>
              </a:rPr>
              <a:t>조명박물관</a:t>
            </a:r>
            <a:r>
              <a:rPr lang="ko-KR" altLang="en-US" sz="1500" dirty="0" smtClean="0">
                <a:solidFill>
                  <a:srgbClr val="FF963C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 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rPr>
              <a:t>운영등 </a:t>
            </a:r>
            <a:endParaRPr lang="en-US" altLang="ko-KR" sz="15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+mj-cs"/>
            </a:endParaRPr>
          </a:p>
          <a:p>
            <a:pPr marL="0" marR="0" lvl="0" indent="0" algn="r" defTabSz="914400" rtl="0" eaLnBrk="1" fontAlgn="auto" latinLnBrk="1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빛의 바른사용을 위해 노력해왔습니다</a:t>
            </a:r>
            <a:r>
              <a:rPr kumimoji="0" lang="en-US" altLang="ko-KR" i="0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.</a:t>
            </a:r>
          </a:p>
        </p:txBody>
      </p:sp>
      <p:pic>
        <p:nvPicPr>
          <p:cNvPr id="13" name="Picture 3" descr="C:\Users\roondeng\Desktop\feelux-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직선 연결선 10"/>
          <p:cNvCxnSpPr/>
          <p:nvPr/>
        </p:nvCxnSpPr>
        <p:spPr>
          <a:xfrm rot="10800000">
            <a:off x="431800" y="553661"/>
            <a:ext cx="1357314" cy="0"/>
          </a:xfrm>
          <a:prstGeom prst="line">
            <a:avLst/>
          </a:prstGeom>
          <a:ln w="38100">
            <a:solidFill>
              <a:srgbClr val="FF6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rot="10800000">
            <a:off x="431800" y="1628799"/>
            <a:ext cx="1321115" cy="0"/>
          </a:xfrm>
          <a:prstGeom prst="line">
            <a:avLst/>
          </a:prstGeom>
          <a:ln w="12700">
            <a:solidFill>
              <a:srgbClr val="FF6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텍스트 개체 틀 3"/>
          <p:cNvSpPr txBox="1">
            <a:spLocks/>
          </p:cNvSpPr>
          <p:nvPr/>
        </p:nvSpPr>
        <p:spPr>
          <a:xfrm>
            <a:off x="313483" y="721200"/>
            <a:ext cx="2386309" cy="72758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200" spc="-300" dirty="0" smtClean="0">
                <a:solidFill>
                  <a:srgbClr val="FF873C"/>
                </a:solidFill>
                <a:latin typeface="HY견고딕" pitchFamily="18" charset="-127"/>
                <a:ea typeface="HY견고딕" pitchFamily="18" charset="-127"/>
              </a:rPr>
              <a:t>필룩스</a:t>
            </a:r>
            <a:endParaRPr lang="en-US" altLang="ko-KR" sz="3200" spc="-300" dirty="0" smtClean="0">
              <a:solidFill>
                <a:srgbClr val="FF873C"/>
              </a:solidFill>
              <a:latin typeface="HY견고딕" pitchFamily="18" charset="-127"/>
              <a:ea typeface="HY견고딕" pitchFamily="18" charset="-127"/>
            </a:endParaRPr>
          </a:p>
          <a:p>
            <a:pPr marL="342900" lvl="0" indent="-342900">
              <a:lnSpc>
                <a:spcPts val="2500"/>
              </a:lnSpc>
              <a:spcBef>
                <a:spcPct val="20000"/>
              </a:spcBef>
              <a:defRPr/>
            </a:pPr>
            <a:r>
              <a:rPr lang="ko-KR" altLang="en-US" sz="3000" dirty="0" smtClean="0">
                <a:solidFill>
                  <a:srgbClr val="FF873C"/>
                </a:solidFill>
                <a:latin typeface="HY견고딕" pitchFamily="18" charset="-127"/>
                <a:ea typeface="HY견고딕" pitchFamily="18" charset="-127"/>
              </a:rPr>
              <a:t>문화활동</a:t>
            </a:r>
            <a:endParaRPr lang="en-US" altLang="ko-KR" sz="3000" dirty="0" smtClean="0">
              <a:solidFill>
                <a:srgbClr val="FF873C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3" name="Picture 5" descr="G:\[ing]디자인팀\ro090909\영상\2012디자인팀\영상소스\img\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895454"/>
            <a:ext cx="4457005" cy="2446372"/>
          </a:xfrm>
          <a:prstGeom prst="rect">
            <a:avLst/>
          </a:prstGeom>
          <a:noFill/>
        </p:spPr>
      </p:pic>
      <p:pic>
        <p:nvPicPr>
          <p:cNvPr id="15" name="Picture 6" descr="G:\[ing]디자인팀\ro090909\영상\2012디자인팀\영상소스\img\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8975" y="1895454"/>
            <a:ext cx="4645026" cy="2446371"/>
          </a:xfrm>
          <a:prstGeom prst="rect">
            <a:avLst/>
          </a:prstGeom>
          <a:noFill/>
        </p:spPr>
      </p:pic>
      <p:pic>
        <p:nvPicPr>
          <p:cNvPr id="16" name="Picture 7" descr="G:\[ing]디자인팀\ro090909\영상\2012디자인팀\영상소스\img\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378339"/>
            <a:ext cx="4457005" cy="2479662"/>
          </a:xfrm>
          <a:prstGeom prst="rect">
            <a:avLst/>
          </a:prstGeom>
          <a:noFill/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483768" y="632083"/>
            <a:ext cx="6480720" cy="88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ko-KR" altLang="en-US" sz="1500" dirty="0" smtClean="0">
                <a:solidFill>
                  <a:srgbClr val="FF9933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조명박물관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 </a:t>
            </a:r>
            <a:r>
              <a:rPr lang="en-US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/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 </a:t>
            </a:r>
            <a:r>
              <a:rPr lang="ko-KR" altLang="en-US" sz="1500" dirty="0" smtClean="0">
                <a:solidFill>
                  <a:srgbClr val="FF9933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  <a:hlinkClick r:id="rId5"/>
              </a:rPr>
              <a:t>라이팅콘서트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 </a:t>
            </a:r>
            <a:r>
              <a:rPr lang="en-US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/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 </a:t>
            </a:r>
            <a:r>
              <a:rPr lang="ko-KR" altLang="en-US" sz="1500" dirty="0" smtClean="0">
                <a:solidFill>
                  <a:srgbClr val="FF9933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  <a:hlinkClick r:id="rId6"/>
              </a:rPr>
              <a:t>어린이문화축제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 </a:t>
            </a:r>
            <a:r>
              <a:rPr lang="en-US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/</a:t>
            </a:r>
            <a:endParaRPr lang="en-US" altLang="ko-KR" sz="15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Tahoma" pitchFamily="34" charset="0"/>
            </a:endParaRPr>
          </a:p>
          <a:p>
            <a:pPr>
              <a:lnSpc>
                <a:spcPct val="130000"/>
              </a:lnSpc>
            </a:pPr>
            <a:r>
              <a:rPr lang="ko-KR" altLang="en-US" sz="1500" dirty="0" smtClean="0">
                <a:solidFill>
                  <a:srgbClr val="FF9933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  <a:hlinkClick r:id="rId7"/>
              </a:rPr>
              <a:t>빛공해사진전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 </a:t>
            </a:r>
            <a:r>
              <a:rPr lang="en-US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/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 </a:t>
            </a:r>
            <a:r>
              <a:rPr lang="ko-KR" altLang="en-US" sz="1500" dirty="0" smtClean="0">
                <a:solidFill>
                  <a:srgbClr val="FF9933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  <a:hlinkClick r:id="rId8"/>
              </a:rPr>
              <a:t>라이트아트 작가전 </a:t>
            </a:r>
            <a:r>
              <a:rPr lang="en-US" altLang="ko-KR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/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 </a:t>
            </a:r>
            <a:r>
              <a:rPr lang="ko-KR" altLang="en-US" sz="1500" dirty="0" smtClean="0">
                <a:solidFill>
                  <a:srgbClr val="FF9933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독서 릴레이 </a:t>
            </a: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등</a:t>
            </a:r>
            <a:endParaRPr lang="en-US" altLang="ko-KR" sz="1500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Tahoma" pitchFamily="34" charset="0"/>
            </a:endParaRPr>
          </a:p>
          <a:p>
            <a:pPr>
              <a:lnSpc>
                <a:spcPct val="130000"/>
              </a:lnSpc>
            </a:pPr>
            <a:r>
              <a:rPr lang="ko-KR" altLang="en-US" sz="15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Tahoma" pitchFamily="34" charset="0"/>
              </a:rPr>
              <a:t>지속적인 감성문화활동과 사회공헌활동을 통한 미래사업 레퍼런스 축적</a:t>
            </a:r>
            <a:endParaRPr lang="en-US" altLang="ko-KR" sz="15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Tahoma" pitchFamily="34" charset="0"/>
            </a:endParaRPr>
          </a:p>
        </p:txBody>
      </p:sp>
      <p:pic>
        <p:nvPicPr>
          <p:cNvPr id="18" name="Picture 5" descr="G:\[ing]디자인팀\ro090909\사진자료\박물관관련\라이트아트\5.이은주,홍성대\_DSC3972__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498974" y="4378338"/>
            <a:ext cx="4645026" cy="2479661"/>
          </a:xfrm>
          <a:prstGeom prst="rect">
            <a:avLst/>
          </a:prstGeom>
          <a:noFill/>
        </p:spPr>
      </p:pic>
      <p:pic>
        <p:nvPicPr>
          <p:cNvPr id="19" name="Picture 3" descr="C:\Users\roondeng\Desktop\feelux-w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3995" y="6417332"/>
            <a:ext cx="1247685" cy="200938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사용자 지정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2F2F2"/>
      </a:hlink>
      <a:folHlink>
        <a:srgbClr val="A5A5A5"/>
      </a:folHlink>
    </a:clrScheme>
    <a:fontScheme name="나눔고딕">
      <a:majorFont>
        <a:latin typeface="나눔고딕"/>
        <a:ea typeface="나눔고딕"/>
        <a:cs typeface=""/>
      </a:majorFont>
      <a:minorFont>
        <a:latin typeface="나눔고딕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10534</TotalTime>
  <Words>1170</Words>
  <Application>Microsoft Macintosh PowerPoint</Application>
  <PresentationFormat>On-screen Show (4:3)</PresentationFormat>
  <Paragraphs>292</Paragraphs>
  <Slides>37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테마</vt:lpstr>
      <vt:lpstr>PowerPoint Presentation</vt:lpstr>
      <vt:lpstr>1  감성조명필룩스 2  필룩스조명디자인공모전 3  브랜드 콜라보레이션 4  공모전 진행일정 및 홍보마케팅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감/사/합/니/다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네이버 한글캠페인</dc:creator>
  <cp:lastModifiedBy>ee32 ffd</cp:lastModifiedBy>
  <cp:revision>246</cp:revision>
  <cp:lastPrinted>2011-08-28T20:58:26Z</cp:lastPrinted>
  <dcterms:created xsi:type="dcterms:W3CDTF">2011-08-16T07:24:57Z</dcterms:created>
  <dcterms:modified xsi:type="dcterms:W3CDTF">2016-06-06T12:12:02Z</dcterms:modified>
</cp:coreProperties>
</file>